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0" r:id="rId3"/>
    <p:sldId id="257" r:id="rId4"/>
    <p:sldId id="311" r:id="rId5"/>
    <p:sldId id="302" r:id="rId6"/>
    <p:sldId id="299" r:id="rId7"/>
    <p:sldId id="314" r:id="rId8"/>
    <p:sldId id="315" r:id="rId9"/>
    <p:sldId id="304" r:id="rId10"/>
    <p:sldId id="313" r:id="rId11"/>
    <p:sldId id="305" r:id="rId12"/>
    <p:sldId id="306" r:id="rId13"/>
    <p:sldId id="307" r:id="rId14"/>
    <p:sldId id="310" r:id="rId15"/>
    <p:sldId id="294" r:id="rId16"/>
    <p:sldId id="297" r:id="rId17"/>
    <p:sldId id="298" r:id="rId18"/>
    <p:sldId id="312"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1" d="100"/>
          <a:sy n="61" d="100"/>
        </p:scale>
        <p:origin x="-102" y="-29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599B2-35DF-4058-B3ED-54F83667FEB0}" type="datetimeFigureOut">
              <a:rPr lang="en-US" smtClean="0"/>
              <a:pPr/>
              <a:t>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2DE6C-B2F2-40D9-920C-39D8649BAA76}" type="slidenum">
              <a:rPr lang="en-US" smtClean="0"/>
              <a:pPr/>
              <a:t>‹#›</a:t>
            </a:fld>
            <a:endParaRPr lang="en-US"/>
          </a:p>
        </p:txBody>
      </p:sp>
    </p:spTree>
    <p:extLst>
      <p:ext uri="{BB962C8B-B14F-4D97-AF65-F5344CB8AC3E}">
        <p14:creationId xmlns:p14="http://schemas.microsoft.com/office/powerpoint/2010/main" xmlns="" val="102367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145D12-B2BB-4177-AB8F-7212DC597A1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E4374E-F7FF-4858-B03F-4408309626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6D3FDDD-86DD-4E88-A5C4-85A6BE4E1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6BA02FA-B37D-4554-ABB1-66D670E4E527}"/>
              </a:ext>
            </a:extLst>
          </p:cNvPr>
          <p:cNvSpPr>
            <a:spLocks noGrp="1"/>
          </p:cNvSpPr>
          <p:nvPr>
            <p:ph type="dt" sz="half" idx="10"/>
          </p:nvPr>
        </p:nvSpPr>
        <p:spPr/>
        <p:txBody>
          <a:bodyPr/>
          <a:lstStyle/>
          <a:p>
            <a:fld id="{B81EA2C1-8B66-46C1-B96B-F51034EB396A}" type="datetimeFigureOut">
              <a:rPr lang="en-US" smtClean="0"/>
              <a:pPr/>
              <a:t>2/5/2023</a:t>
            </a:fld>
            <a:endParaRPr lang="en-US"/>
          </a:p>
        </p:txBody>
      </p:sp>
      <p:sp>
        <p:nvSpPr>
          <p:cNvPr id="5" name="Footer Placeholder 4">
            <a:extLst>
              <a:ext uri="{FF2B5EF4-FFF2-40B4-BE49-F238E27FC236}">
                <a16:creationId xmlns:a16="http://schemas.microsoft.com/office/drawing/2014/main" xmlns="" id="{F3127F53-5BF3-4788-A91D-5487AE3FF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C7069B-0278-40FB-80C0-21BEE38EF76E}"/>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303549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17170E-F83E-4A55-B385-7324C83BE2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FD2D05A-90C3-41A2-B6CA-EF3B97A6FD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AD2E2DF-E39F-4568-A27D-2263EBB41D12}"/>
              </a:ext>
            </a:extLst>
          </p:cNvPr>
          <p:cNvSpPr>
            <a:spLocks noGrp="1"/>
          </p:cNvSpPr>
          <p:nvPr>
            <p:ph type="dt" sz="half" idx="10"/>
          </p:nvPr>
        </p:nvSpPr>
        <p:spPr/>
        <p:txBody>
          <a:bodyPr/>
          <a:lstStyle/>
          <a:p>
            <a:fld id="{B81EA2C1-8B66-46C1-B96B-F51034EB396A}" type="datetimeFigureOut">
              <a:rPr lang="en-US" smtClean="0"/>
              <a:pPr/>
              <a:t>2/5/2023</a:t>
            </a:fld>
            <a:endParaRPr lang="en-US"/>
          </a:p>
        </p:txBody>
      </p:sp>
      <p:sp>
        <p:nvSpPr>
          <p:cNvPr id="5" name="Footer Placeholder 4">
            <a:extLst>
              <a:ext uri="{FF2B5EF4-FFF2-40B4-BE49-F238E27FC236}">
                <a16:creationId xmlns:a16="http://schemas.microsoft.com/office/drawing/2014/main" xmlns="" id="{C939630A-56D8-4D3B-8EE6-B67AA920C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C2528E-4130-4963-B7FD-1A57F86B7627}"/>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425438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BF898B1-805D-4CFC-9D4E-E89848DB16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73267F1-BB33-4B52-B83C-6F23172C9D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5959CFF-271C-4320-A63D-66AC1033F53C}"/>
              </a:ext>
            </a:extLst>
          </p:cNvPr>
          <p:cNvSpPr>
            <a:spLocks noGrp="1"/>
          </p:cNvSpPr>
          <p:nvPr>
            <p:ph type="dt" sz="half" idx="10"/>
          </p:nvPr>
        </p:nvSpPr>
        <p:spPr/>
        <p:txBody>
          <a:bodyPr/>
          <a:lstStyle/>
          <a:p>
            <a:fld id="{B81EA2C1-8B66-46C1-B96B-F51034EB396A}" type="datetimeFigureOut">
              <a:rPr lang="en-US" smtClean="0"/>
              <a:pPr/>
              <a:t>2/5/2023</a:t>
            </a:fld>
            <a:endParaRPr lang="en-US"/>
          </a:p>
        </p:txBody>
      </p:sp>
      <p:sp>
        <p:nvSpPr>
          <p:cNvPr id="5" name="Footer Placeholder 4">
            <a:extLst>
              <a:ext uri="{FF2B5EF4-FFF2-40B4-BE49-F238E27FC236}">
                <a16:creationId xmlns:a16="http://schemas.microsoft.com/office/drawing/2014/main" xmlns="" id="{CB470515-17D8-4EFE-8F05-585EAB873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4C82C8D-60D3-47B9-90BB-302A14EB439B}"/>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98596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898C27-6EF4-47B4-8E5A-95417B965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DAB43FF-A454-4B01-8AA1-9D1B603A42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7B3938-5255-4D6A-97AB-F992E4704002}"/>
              </a:ext>
            </a:extLst>
          </p:cNvPr>
          <p:cNvSpPr>
            <a:spLocks noGrp="1"/>
          </p:cNvSpPr>
          <p:nvPr>
            <p:ph type="dt" sz="half" idx="10"/>
          </p:nvPr>
        </p:nvSpPr>
        <p:spPr/>
        <p:txBody>
          <a:bodyPr/>
          <a:lstStyle/>
          <a:p>
            <a:fld id="{B81EA2C1-8B66-46C1-B96B-F51034EB396A}" type="datetimeFigureOut">
              <a:rPr lang="en-US" smtClean="0"/>
              <a:pPr/>
              <a:t>2/5/2023</a:t>
            </a:fld>
            <a:endParaRPr lang="en-US"/>
          </a:p>
        </p:txBody>
      </p:sp>
      <p:sp>
        <p:nvSpPr>
          <p:cNvPr id="5" name="Footer Placeholder 4">
            <a:extLst>
              <a:ext uri="{FF2B5EF4-FFF2-40B4-BE49-F238E27FC236}">
                <a16:creationId xmlns:a16="http://schemas.microsoft.com/office/drawing/2014/main" xmlns="" id="{7149E0DC-E481-4A0E-AF94-EB48A1DE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9C026E-E559-4FC1-9588-114CFEE549A9}"/>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336939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9ADED2-5C22-4FBE-9BA2-CB90CD8A4B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2304258-B8AE-43D4-B5C1-3A6274B122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641F39E-195B-4737-B354-DAE3EF414E54}"/>
              </a:ext>
            </a:extLst>
          </p:cNvPr>
          <p:cNvSpPr>
            <a:spLocks noGrp="1"/>
          </p:cNvSpPr>
          <p:nvPr>
            <p:ph type="dt" sz="half" idx="10"/>
          </p:nvPr>
        </p:nvSpPr>
        <p:spPr/>
        <p:txBody>
          <a:bodyPr/>
          <a:lstStyle/>
          <a:p>
            <a:fld id="{B81EA2C1-8B66-46C1-B96B-F51034EB396A}" type="datetimeFigureOut">
              <a:rPr lang="en-US" smtClean="0"/>
              <a:pPr/>
              <a:t>2/5/2023</a:t>
            </a:fld>
            <a:endParaRPr lang="en-US"/>
          </a:p>
        </p:txBody>
      </p:sp>
      <p:sp>
        <p:nvSpPr>
          <p:cNvPr id="5" name="Footer Placeholder 4">
            <a:extLst>
              <a:ext uri="{FF2B5EF4-FFF2-40B4-BE49-F238E27FC236}">
                <a16:creationId xmlns:a16="http://schemas.microsoft.com/office/drawing/2014/main" xmlns="" id="{109135F0-39BD-4CF0-81FC-F713EA604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881336-48F0-47D0-99D5-E43D089E4214}"/>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58251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D29B7B-54C8-4EA7-A7C2-97B677F17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205337E-A4E2-4341-A1A5-13BC95350F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7398A0E-F99C-41FA-8572-29876AAC87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F0DD936-0A2C-4B0F-BE28-0290685C6B19}"/>
              </a:ext>
            </a:extLst>
          </p:cNvPr>
          <p:cNvSpPr>
            <a:spLocks noGrp="1"/>
          </p:cNvSpPr>
          <p:nvPr>
            <p:ph type="dt" sz="half" idx="10"/>
          </p:nvPr>
        </p:nvSpPr>
        <p:spPr/>
        <p:txBody>
          <a:bodyPr/>
          <a:lstStyle/>
          <a:p>
            <a:fld id="{B81EA2C1-8B66-46C1-B96B-F51034EB396A}" type="datetimeFigureOut">
              <a:rPr lang="en-US" smtClean="0"/>
              <a:pPr/>
              <a:t>2/5/2023</a:t>
            </a:fld>
            <a:endParaRPr lang="en-US"/>
          </a:p>
        </p:txBody>
      </p:sp>
      <p:sp>
        <p:nvSpPr>
          <p:cNvPr id="6" name="Footer Placeholder 5">
            <a:extLst>
              <a:ext uri="{FF2B5EF4-FFF2-40B4-BE49-F238E27FC236}">
                <a16:creationId xmlns:a16="http://schemas.microsoft.com/office/drawing/2014/main" xmlns="" id="{A58F35AD-1A01-4270-98D2-258867775F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8CC88B6-7232-48F9-BD5E-30A9C1D2C9D0}"/>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3948139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9DA102-D629-46F8-AD43-A48D5FAB1F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A6623F0-ACF6-4D35-B88A-7636FD3F1C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4D6B141-5953-4F5B-80DD-F7B5DCF121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50578A0-BB39-4847-9BEC-52C5720E07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6C69559-FDC3-47E8-9061-3A2EC58786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783CF26-C3F3-4DD7-8065-3987364EE26A}"/>
              </a:ext>
            </a:extLst>
          </p:cNvPr>
          <p:cNvSpPr>
            <a:spLocks noGrp="1"/>
          </p:cNvSpPr>
          <p:nvPr>
            <p:ph type="dt" sz="half" idx="10"/>
          </p:nvPr>
        </p:nvSpPr>
        <p:spPr/>
        <p:txBody>
          <a:bodyPr/>
          <a:lstStyle/>
          <a:p>
            <a:fld id="{B81EA2C1-8B66-46C1-B96B-F51034EB396A}" type="datetimeFigureOut">
              <a:rPr lang="en-US" smtClean="0"/>
              <a:pPr/>
              <a:t>2/5/2023</a:t>
            </a:fld>
            <a:endParaRPr lang="en-US"/>
          </a:p>
        </p:txBody>
      </p:sp>
      <p:sp>
        <p:nvSpPr>
          <p:cNvPr id="8" name="Footer Placeholder 7">
            <a:extLst>
              <a:ext uri="{FF2B5EF4-FFF2-40B4-BE49-F238E27FC236}">
                <a16:creationId xmlns:a16="http://schemas.microsoft.com/office/drawing/2014/main" xmlns="" id="{BF9627BA-B2A8-4112-82AD-4A5D058306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454F1FB-8688-489E-AB00-916ECFD1BF05}"/>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2707132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ACB4F4-E47D-48E6-A9CA-B17F347ED8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FCC7803-50A4-4DD1-ADA4-31D827A1F06E}"/>
              </a:ext>
            </a:extLst>
          </p:cNvPr>
          <p:cNvSpPr>
            <a:spLocks noGrp="1"/>
          </p:cNvSpPr>
          <p:nvPr>
            <p:ph type="dt" sz="half" idx="10"/>
          </p:nvPr>
        </p:nvSpPr>
        <p:spPr/>
        <p:txBody>
          <a:bodyPr/>
          <a:lstStyle/>
          <a:p>
            <a:fld id="{B81EA2C1-8B66-46C1-B96B-F51034EB396A}" type="datetimeFigureOut">
              <a:rPr lang="en-US" smtClean="0"/>
              <a:pPr/>
              <a:t>2/5/2023</a:t>
            </a:fld>
            <a:endParaRPr lang="en-US"/>
          </a:p>
        </p:txBody>
      </p:sp>
      <p:sp>
        <p:nvSpPr>
          <p:cNvPr id="4" name="Footer Placeholder 3">
            <a:extLst>
              <a:ext uri="{FF2B5EF4-FFF2-40B4-BE49-F238E27FC236}">
                <a16:creationId xmlns:a16="http://schemas.microsoft.com/office/drawing/2014/main" xmlns="" id="{AD2DB9BB-2813-44DE-8444-1338715487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EBDF2BA-993A-4424-90D1-894FC4E472BA}"/>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236557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AC245AF-CBFA-4EBE-9A28-BE1CEA621F77}"/>
              </a:ext>
            </a:extLst>
          </p:cNvPr>
          <p:cNvSpPr>
            <a:spLocks noGrp="1"/>
          </p:cNvSpPr>
          <p:nvPr>
            <p:ph type="dt" sz="half" idx="10"/>
          </p:nvPr>
        </p:nvSpPr>
        <p:spPr/>
        <p:txBody>
          <a:bodyPr/>
          <a:lstStyle/>
          <a:p>
            <a:fld id="{B81EA2C1-8B66-46C1-B96B-F51034EB396A}" type="datetimeFigureOut">
              <a:rPr lang="en-US" smtClean="0"/>
              <a:pPr/>
              <a:t>2/5/2023</a:t>
            </a:fld>
            <a:endParaRPr lang="en-US"/>
          </a:p>
        </p:txBody>
      </p:sp>
      <p:sp>
        <p:nvSpPr>
          <p:cNvPr id="3" name="Footer Placeholder 2">
            <a:extLst>
              <a:ext uri="{FF2B5EF4-FFF2-40B4-BE49-F238E27FC236}">
                <a16:creationId xmlns:a16="http://schemas.microsoft.com/office/drawing/2014/main" xmlns="" id="{DB72A40B-8017-4551-9549-9288A27B8F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E17914F-11EC-4C4D-808F-6CBCA81149F2}"/>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98254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EBCDAD-92D6-4DF8-8ECB-F221E37248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95D1D46-985C-45A4-950C-7F68369D1F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F4A0779-6F5F-4764-A116-DC050D13C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63AF981-F971-45E6-803E-1DBD5CC10711}"/>
              </a:ext>
            </a:extLst>
          </p:cNvPr>
          <p:cNvSpPr>
            <a:spLocks noGrp="1"/>
          </p:cNvSpPr>
          <p:nvPr>
            <p:ph type="dt" sz="half" idx="10"/>
          </p:nvPr>
        </p:nvSpPr>
        <p:spPr/>
        <p:txBody>
          <a:bodyPr/>
          <a:lstStyle/>
          <a:p>
            <a:fld id="{B81EA2C1-8B66-46C1-B96B-F51034EB396A}" type="datetimeFigureOut">
              <a:rPr lang="en-US" smtClean="0"/>
              <a:pPr/>
              <a:t>2/5/2023</a:t>
            </a:fld>
            <a:endParaRPr lang="en-US"/>
          </a:p>
        </p:txBody>
      </p:sp>
      <p:sp>
        <p:nvSpPr>
          <p:cNvPr id="6" name="Footer Placeholder 5">
            <a:extLst>
              <a:ext uri="{FF2B5EF4-FFF2-40B4-BE49-F238E27FC236}">
                <a16:creationId xmlns:a16="http://schemas.microsoft.com/office/drawing/2014/main" xmlns="" id="{0D8D4C46-38E7-476D-8D91-478273AE8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D645054-F563-4C81-B050-728FFA882A4F}"/>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24836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60952-2EFB-4B48-9368-C9E450FB0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0AC96CF-3A38-4497-9F06-19B702D484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7D8A3F5-C175-4DEB-B7B3-EB86B8739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5C9BCD8-99E4-4F1E-B0B5-C9CC6043DC75}"/>
              </a:ext>
            </a:extLst>
          </p:cNvPr>
          <p:cNvSpPr>
            <a:spLocks noGrp="1"/>
          </p:cNvSpPr>
          <p:nvPr>
            <p:ph type="dt" sz="half" idx="10"/>
          </p:nvPr>
        </p:nvSpPr>
        <p:spPr/>
        <p:txBody>
          <a:bodyPr/>
          <a:lstStyle/>
          <a:p>
            <a:fld id="{B81EA2C1-8B66-46C1-B96B-F51034EB396A}" type="datetimeFigureOut">
              <a:rPr lang="en-US" smtClean="0"/>
              <a:pPr/>
              <a:t>2/5/2023</a:t>
            </a:fld>
            <a:endParaRPr lang="en-US"/>
          </a:p>
        </p:txBody>
      </p:sp>
      <p:sp>
        <p:nvSpPr>
          <p:cNvPr id="6" name="Footer Placeholder 5">
            <a:extLst>
              <a:ext uri="{FF2B5EF4-FFF2-40B4-BE49-F238E27FC236}">
                <a16:creationId xmlns:a16="http://schemas.microsoft.com/office/drawing/2014/main" xmlns="" id="{FE9518FF-572C-482C-AEC9-D626B8864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EF7E5B-C8C6-4A2B-90BF-DBDFF07F60CA}"/>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181409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0DFEFB5-BD69-4ADC-A18B-160D3F7567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FC2B675-EB9A-4F24-A78F-BB210EAC19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2E94AA-1064-4F63-8ADB-1C33767F1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A2C1-8B66-46C1-B96B-F51034EB396A}" type="datetimeFigureOut">
              <a:rPr lang="en-US" smtClean="0"/>
              <a:pPr/>
              <a:t>2/5/2023</a:t>
            </a:fld>
            <a:endParaRPr lang="en-US"/>
          </a:p>
        </p:txBody>
      </p:sp>
      <p:sp>
        <p:nvSpPr>
          <p:cNvPr id="5" name="Footer Placeholder 4">
            <a:extLst>
              <a:ext uri="{FF2B5EF4-FFF2-40B4-BE49-F238E27FC236}">
                <a16:creationId xmlns:a16="http://schemas.microsoft.com/office/drawing/2014/main" xmlns="" id="{D200CBD9-5098-42FE-9681-C2C8EF067C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3EFF8B1-3979-47FE-8EA7-63B9EE324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325555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youtube.com/watch?v=q97VS-P6Vs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www.britannica.com/topic/Romance-languages" TargetMode="External"/><Relationship Id="rId13" Type="http://schemas.openxmlformats.org/officeDocument/2006/relationships/hyperlink" Target="https://www.britannica.com/place/Portugal" TargetMode="External"/><Relationship Id="rId3" Type="http://schemas.openxmlformats.org/officeDocument/2006/relationships/image" Target="../media/image2.png"/><Relationship Id="rId7" Type="http://schemas.openxmlformats.org/officeDocument/2006/relationships/hyperlink" Target="https://www.britannica.com/place/Central-America" TargetMode="External"/><Relationship Id="rId12" Type="http://schemas.openxmlformats.org/officeDocument/2006/relationships/hyperlink" Target="https://www.britannica.com/place/Spai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britannica.com/place/Mexico" TargetMode="External"/><Relationship Id="rId11" Type="http://schemas.openxmlformats.org/officeDocument/2006/relationships/hyperlink" Target="https://www.britannica.com/topic/history-of-Portugal" TargetMode="External"/><Relationship Id="rId5" Type="http://schemas.openxmlformats.org/officeDocument/2006/relationships/hyperlink" Target="https://www.britannica.com/place/South-America" TargetMode="External"/><Relationship Id="rId10" Type="http://schemas.openxmlformats.org/officeDocument/2006/relationships/hyperlink" Target="https://www.britannica.com/topic/history-of-Spain" TargetMode="External"/><Relationship Id="rId4" Type="http://schemas.openxmlformats.org/officeDocument/2006/relationships/image" Target="../media/image3.png"/><Relationship Id="rId9" Type="http://schemas.openxmlformats.org/officeDocument/2006/relationships/hyperlink" Target="https://www.britannica.com/dictionary/conques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hyperlink" Target="https://www.britannica.com/topic/revolution-politics" TargetMode="External"/><Relationship Id="rId3" Type="http://schemas.openxmlformats.org/officeDocument/2006/relationships/image" Target="../media/image10.jpeg"/><Relationship Id="rId7" Type="http://schemas.openxmlformats.org/officeDocument/2006/relationships/hyperlink" Target="https://www.britannica.com/biography/Fulgencio-Batista"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britannica.com/place/Cuba" TargetMode="External"/><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hyperlink" Target="https://www.britannica.com/biography/Fidel-Castr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iqair.com/world-most-polluted-cities?continent=&amp;country=&amp;state=&amp;page=1&amp;perPage=50&amp;cities=" TargetMode="External"/><Relationship Id="rId5" Type="http://schemas.openxmlformats.org/officeDocument/2006/relationships/hyperlink" Target="https://earth.org/most-polluted-cities-in-the-world/"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282F8EF-8EBA-48B0-869F-7F5D99A4C900}"/>
              </a:ext>
            </a:extLst>
          </p:cNvPr>
          <p:cNvSpPr txBox="1"/>
          <p:nvPr/>
        </p:nvSpPr>
        <p:spPr>
          <a:xfrm>
            <a:off x="850604" y="276447"/>
            <a:ext cx="10696354" cy="1569660"/>
          </a:xfrm>
          <a:prstGeom prst="rect">
            <a:avLst/>
          </a:prstGeom>
          <a:noFill/>
        </p:spPr>
        <p:txBody>
          <a:bodyPr wrap="square" rtlCol="0">
            <a:spAutoFit/>
          </a:bodyPr>
          <a:lstStyle/>
          <a:p>
            <a:pPr algn="ctr"/>
            <a:r>
              <a:rPr lang="en-US" sz="9600" dirty="0"/>
              <a:t>Latin America</a:t>
            </a:r>
          </a:p>
        </p:txBody>
      </p:sp>
      <p:pic>
        <p:nvPicPr>
          <p:cNvPr id="1026" name="Picture 2" descr="Latin America - Wikipedia">
            <a:extLst>
              <a:ext uri="{FF2B5EF4-FFF2-40B4-BE49-F238E27FC236}">
                <a16:creationId xmlns:a16="http://schemas.microsoft.com/office/drawing/2014/main" xmlns="" id="{283A3298-2BC9-40A4-8E92-43130C3A7A0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87726" y="1846107"/>
            <a:ext cx="4550735" cy="4550735"/>
          </a:xfrm>
          <a:prstGeom prst="rect">
            <a:avLst/>
          </a:prstGeom>
          <a:noFill/>
          <a:extLst>
            <a:ext uri="{909E8E84-426E-40DD-AFC4-6F175D3DCCD1}">
              <a14:hiddenFill xmlns:a14="http://schemas.microsoft.com/office/drawing/2010/main" xmlns="">
                <a:solidFill>
                  <a:srgbClr val="FFFFFF"/>
                </a:solidFill>
              </a14:hiddenFill>
            </a:ext>
          </a:extLst>
        </p:spPr>
      </p:pic>
      <p:sp>
        <p:nvSpPr>
          <p:cNvPr id="16386" name="AutoShape 2" descr="Latin America. Cartoon vector hand drawn Doodle illustration - 7231509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xmlns="" id="{F282F8EF-8EBA-48B0-869F-7F5D99A4C900}"/>
              </a:ext>
            </a:extLst>
          </p:cNvPr>
          <p:cNvSpPr txBox="1"/>
          <p:nvPr/>
        </p:nvSpPr>
        <p:spPr>
          <a:xfrm>
            <a:off x="618130" y="2756176"/>
            <a:ext cx="2202562" cy="2308324"/>
          </a:xfrm>
          <a:prstGeom prst="rect">
            <a:avLst/>
          </a:prstGeom>
          <a:noFill/>
        </p:spPr>
        <p:txBody>
          <a:bodyPr wrap="square" rtlCol="0">
            <a:spAutoFit/>
          </a:bodyPr>
          <a:lstStyle/>
          <a:p>
            <a:pPr algn="ctr"/>
            <a:r>
              <a:rPr lang="en-US" sz="7200" dirty="0" smtClean="0"/>
              <a:t>Feb</a:t>
            </a:r>
            <a:r>
              <a:rPr lang="en-US" sz="7200" dirty="0" smtClean="0"/>
              <a:t>. </a:t>
            </a:r>
            <a:r>
              <a:rPr lang="en-US" sz="7200" dirty="0" smtClean="0"/>
              <a:t>6-10</a:t>
            </a:r>
            <a:endParaRPr lang="en-US" sz="7200" dirty="0"/>
          </a:p>
        </p:txBody>
      </p:sp>
    </p:spTree>
    <p:extLst>
      <p:ext uri="{BB962C8B-B14F-4D97-AF65-F5344CB8AC3E}">
        <p14:creationId xmlns:p14="http://schemas.microsoft.com/office/powerpoint/2010/main" xmlns="" val="320860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0"/>
            <a:ext cx="7620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22" name="Rectangle 2"/>
          <p:cNvSpPr>
            <a:spLocks noChangeArrowheads="1"/>
          </p:cNvSpPr>
          <p:nvPr/>
        </p:nvSpPr>
        <p:spPr bwMode="auto">
          <a:xfrm>
            <a:off x="0" y="0"/>
            <a:ext cx="733425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23" name="Rectangle 3"/>
          <p:cNvSpPr>
            <a:spLocks noChangeArrowheads="1"/>
          </p:cNvSpPr>
          <p:nvPr/>
        </p:nvSpPr>
        <p:spPr bwMode="auto">
          <a:xfrm>
            <a:off x="883403" y="1208868"/>
            <a:ext cx="10425931" cy="769441"/>
          </a:xfrm>
          <a:prstGeom prst="rect">
            <a:avLst/>
          </a:prstGeom>
          <a:solidFill>
            <a:srgbClr val="FFFFFF"/>
          </a:solid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YouTube Sans"/>
                <a:cs typeface="Arial" pitchFamily="34" charset="0"/>
              </a:rPr>
              <a:t>Air pollution smothers industrial cities across Mexico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5" name="AutoShape 5" descr="Air Pollution in Mexico C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7" name="AutoShape 7" descr="About 6 million vehicles hit the streets of Mexico City every day, and navigating the gridlock often calls for a survival-of-the-rudest mental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31" name="AutoShape 11" descr="https://www.theyucatantimes.com/wp-content/uploads/2016/03/periferico-traffic.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33" name="AutoShape 13" descr="Vehicles move through traffic during morning rush hour on the Circuito Interior in Mexico City. More than 7 million people commute daily to the city for work."/>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35" name="Picture 15" descr="Latest pollution alert marks a reversal of years of progress made by Mexico City to improve air quality after the United Nations"/>
          <p:cNvPicPr>
            <a:picLocks noChangeAspect="1" noChangeArrowheads="1"/>
          </p:cNvPicPr>
          <p:nvPr/>
        </p:nvPicPr>
        <p:blipFill>
          <a:blip r:embed="rId3" cstate="print"/>
          <a:srcRect/>
          <a:stretch>
            <a:fillRect/>
          </a:stretch>
        </p:blipFill>
        <p:spPr bwMode="auto">
          <a:xfrm>
            <a:off x="1503926" y="1728517"/>
            <a:ext cx="7655571" cy="4650163"/>
          </a:xfrm>
          <a:prstGeom prst="rect">
            <a:avLst/>
          </a:prstGeom>
          <a:noFill/>
        </p:spPr>
      </p:pic>
      <p:sp>
        <p:nvSpPr>
          <p:cNvPr id="11" name="TextBox 10"/>
          <p:cNvSpPr txBox="1"/>
          <p:nvPr/>
        </p:nvSpPr>
        <p:spPr>
          <a:xfrm>
            <a:off x="3440624" y="387458"/>
            <a:ext cx="5222929" cy="646331"/>
          </a:xfrm>
          <a:prstGeom prst="rect">
            <a:avLst/>
          </a:prstGeom>
          <a:noFill/>
        </p:spPr>
        <p:txBody>
          <a:bodyPr wrap="square" rtlCol="0">
            <a:spAutoFit/>
          </a:bodyPr>
          <a:lstStyle/>
          <a:p>
            <a:r>
              <a:rPr lang="en-US" sz="3600" dirty="0" smtClean="0">
                <a:hlinkClick r:id="rId4"/>
              </a:rPr>
              <a:t>Click for video link</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forests_indorainforests_902x60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forests_indodestruction_906x600.png"/>
          <p:cNvPicPr>
            <a:picLocks noChangeAspect="1"/>
          </p:cNvPicPr>
          <p:nvPr/>
        </p:nvPicPr>
        <p:blipFill>
          <a:blip r:embed="rId3" cstate="print"/>
          <a:stretch>
            <a:fillRect/>
          </a:stretch>
        </p:blipFill>
        <p:spPr>
          <a:xfrm>
            <a:off x="402956" y="511444"/>
            <a:ext cx="4788976" cy="3185572"/>
          </a:xfrm>
          <a:prstGeom prst="rect">
            <a:avLst/>
          </a:prstGeom>
        </p:spPr>
      </p:pic>
      <p:sp>
        <p:nvSpPr>
          <p:cNvPr id="44038" name="AutoShape 6" descr="http://i.imgur.com/2a9H2xv.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96311" y="4004737"/>
            <a:ext cx="6096000" cy="1200329"/>
          </a:xfrm>
          <a:prstGeom prst="rect">
            <a:avLst/>
          </a:prstGeom>
        </p:spPr>
        <p:txBody>
          <a:bodyPr>
            <a:spAutoFit/>
          </a:bodyPr>
          <a:lstStyle/>
          <a:p>
            <a:r>
              <a:rPr lang="en-US" sz="2400" dirty="0" smtClean="0"/>
              <a:t>An estimated 18 million acres (7.3 million hectares) of forest — roughly the size of Panama</a:t>
            </a:r>
            <a:endParaRPr lang="en-US" sz="2400" dirty="0"/>
          </a:p>
        </p:txBody>
      </p:sp>
      <p:sp>
        <p:nvSpPr>
          <p:cNvPr id="7" name="TextBox 6"/>
          <p:cNvSpPr txBox="1"/>
          <p:nvPr/>
        </p:nvSpPr>
        <p:spPr>
          <a:xfrm>
            <a:off x="5935851" y="371960"/>
            <a:ext cx="5827362" cy="523220"/>
          </a:xfrm>
          <a:prstGeom prst="rect">
            <a:avLst/>
          </a:prstGeom>
          <a:noFill/>
        </p:spPr>
        <p:txBody>
          <a:bodyPr wrap="square" rtlCol="0">
            <a:spAutoFit/>
          </a:bodyPr>
          <a:lstStyle/>
          <a:p>
            <a:r>
              <a:rPr lang="en-US" sz="2800" dirty="0" smtClean="0"/>
              <a:t>Destruction of the rain forest in Brazil</a:t>
            </a:r>
            <a:endParaRPr lang="en-US" sz="2800" dirty="0"/>
          </a:p>
        </p:txBody>
      </p:sp>
      <p:sp>
        <p:nvSpPr>
          <p:cNvPr id="8" name="Rectangle 7"/>
          <p:cNvSpPr/>
          <p:nvPr/>
        </p:nvSpPr>
        <p:spPr>
          <a:xfrm>
            <a:off x="5868691" y="1392420"/>
            <a:ext cx="6096000" cy="4524315"/>
          </a:xfrm>
          <a:prstGeom prst="rect">
            <a:avLst/>
          </a:prstGeom>
        </p:spPr>
        <p:txBody>
          <a:bodyPr>
            <a:spAutoFit/>
          </a:bodyPr>
          <a:lstStyle/>
          <a:p>
            <a:r>
              <a:rPr lang="en-US" sz="2400" dirty="0" smtClean="0"/>
              <a:t>Humans are the main cause of rainforest destruction. We are cutting down rainforests for many reasons, including:</a:t>
            </a:r>
          </a:p>
          <a:p>
            <a:endParaRPr lang="en-US" sz="2400" dirty="0" smtClean="0"/>
          </a:p>
          <a:p>
            <a:r>
              <a:rPr lang="en-US" sz="2400" dirty="0" smtClean="0"/>
              <a:t>wood for both timber and making fires;</a:t>
            </a:r>
          </a:p>
          <a:p>
            <a:r>
              <a:rPr lang="en-US" sz="2400" dirty="0" smtClean="0"/>
              <a:t>agriculture for both small and large farms;</a:t>
            </a:r>
          </a:p>
          <a:p>
            <a:r>
              <a:rPr lang="en-US" sz="2400" dirty="0" smtClean="0"/>
              <a:t>land for poor farmers who don’t have anywhere else to live;</a:t>
            </a:r>
          </a:p>
          <a:p>
            <a:r>
              <a:rPr lang="en-US" sz="2400" dirty="0" smtClean="0"/>
              <a:t>grazing land for cattle;</a:t>
            </a:r>
          </a:p>
          <a:p>
            <a:r>
              <a:rPr lang="en-US" sz="2400" dirty="0" smtClean="0"/>
              <a:t>pulp for making paper;</a:t>
            </a:r>
          </a:p>
          <a:p>
            <a:r>
              <a:rPr lang="en-US" sz="2400" dirty="0" smtClean="0"/>
              <a:t>road construction; and</a:t>
            </a:r>
          </a:p>
          <a:p>
            <a:r>
              <a:rPr lang="en-US" sz="2400" dirty="0" smtClean="0"/>
              <a:t>extraction of minerals and energy.</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https://upload.wikimedia.org/wikipedia/commons/thumb/7/7a/Languages_of_South_America_%28en%29.svg/250px-Languages_of_South_America_%28en%29.sv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Languages_of_South_America_(en).svg.png"/>
          <p:cNvPicPr>
            <a:picLocks noChangeAspect="1"/>
          </p:cNvPicPr>
          <p:nvPr/>
        </p:nvPicPr>
        <p:blipFill>
          <a:blip r:embed="rId3" cstate="print"/>
          <a:stretch>
            <a:fillRect/>
          </a:stretch>
        </p:blipFill>
        <p:spPr>
          <a:xfrm>
            <a:off x="333375" y="1642819"/>
            <a:ext cx="4353062" cy="4997315"/>
          </a:xfrm>
          <a:prstGeom prst="rect">
            <a:avLst/>
          </a:prstGeom>
        </p:spPr>
      </p:pic>
      <p:sp>
        <p:nvSpPr>
          <p:cNvPr id="46084" name="AutoShape 4" descr="r/MapPorn - Languages spoken in the Americas [624x691]"/>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3VL06W0QFdaOvR2j-egRBwo6exL-u8ror-881KToeBQ.png"/>
          <p:cNvPicPr>
            <a:picLocks noChangeAspect="1"/>
          </p:cNvPicPr>
          <p:nvPr/>
        </p:nvPicPr>
        <p:blipFill>
          <a:blip r:embed="rId4" cstate="print"/>
          <a:stretch>
            <a:fillRect/>
          </a:stretch>
        </p:blipFill>
        <p:spPr>
          <a:xfrm>
            <a:off x="6214820" y="215258"/>
            <a:ext cx="5791200" cy="6413011"/>
          </a:xfrm>
          <a:prstGeom prst="rect">
            <a:avLst/>
          </a:prstGeom>
        </p:spPr>
      </p:pic>
      <p:sp>
        <p:nvSpPr>
          <p:cNvPr id="6" name="TextBox 5"/>
          <p:cNvSpPr txBox="1"/>
          <p:nvPr/>
        </p:nvSpPr>
        <p:spPr>
          <a:xfrm>
            <a:off x="433953" y="216976"/>
            <a:ext cx="6307810" cy="923330"/>
          </a:xfrm>
          <a:prstGeom prst="rect">
            <a:avLst/>
          </a:prstGeom>
          <a:noFill/>
        </p:spPr>
        <p:txBody>
          <a:bodyPr wrap="square" rtlCol="0">
            <a:spAutoFit/>
          </a:bodyPr>
          <a:lstStyle/>
          <a:p>
            <a:r>
              <a:rPr lang="en-US" sz="3600" dirty="0" smtClean="0"/>
              <a:t>Languages of Latin America:</a:t>
            </a:r>
          </a:p>
          <a:p>
            <a:r>
              <a:rPr lang="en-US" dirty="0" smtClean="0"/>
              <a:t>1) Spanish   2) Portuguese   3) English   4) German   5) Italian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9241" y="300642"/>
            <a:ext cx="6096000" cy="1569660"/>
          </a:xfrm>
          <a:prstGeom prst="rect">
            <a:avLst/>
          </a:prstGeom>
        </p:spPr>
        <p:txBody>
          <a:bodyPr>
            <a:spAutoFit/>
          </a:bodyPr>
          <a:lstStyle/>
          <a:p>
            <a:r>
              <a:rPr lang="en-US" sz="3200" dirty="0" smtClean="0"/>
              <a:t>The majority of Latin Americans are </a:t>
            </a:r>
            <a:r>
              <a:rPr lang="en-US" sz="3200" b="1" dirty="0" smtClean="0"/>
              <a:t>Christians (90%), mostly Roman Catholics</a:t>
            </a:r>
            <a:r>
              <a:rPr lang="en-US" sz="3200" dirty="0" smtClean="0"/>
              <a:t>.</a:t>
            </a:r>
            <a:endParaRPr lang="en-US" sz="3200" dirty="0"/>
          </a:p>
        </p:txBody>
      </p:sp>
      <p:pic>
        <p:nvPicPr>
          <p:cNvPr id="48130" name="Picture 2" descr="https://encrypted-tbn0.gstatic.com/images?q=tbn:ANd9GcSbbUncRTiWh9_svF8q0urDlyPY9RmfdYFEfOV2iPUVppSkYokVPnAAbPOCdw&amp;s"/>
          <p:cNvPicPr>
            <a:picLocks noChangeAspect="1" noChangeArrowheads="1"/>
          </p:cNvPicPr>
          <p:nvPr/>
        </p:nvPicPr>
        <p:blipFill>
          <a:blip r:embed="rId3" cstate="print"/>
          <a:srcRect/>
          <a:stretch>
            <a:fillRect/>
          </a:stretch>
        </p:blipFill>
        <p:spPr bwMode="auto">
          <a:xfrm>
            <a:off x="326056" y="659512"/>
            <a:ext cx="3564018" cy="2376014"/>
          </a:xfrm>
          <a:prstGeom prst="rect">
            <a:avLst/>
          </a:prstGeom>
          <a:noFill/>
        </p:spPr>
      </p:pic>
      <p:sp>
        <p:nvSpPr>
          <p:cNvPr id="48134" name="AutoShape 6" descr="Texas jubilee marks Filipino Catholics’ deep faith, religious custo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20220210T1645-TEXAS-FILIPINOS-500TH-ANNIVERSARY-1519621.jpg"/>
          <p:cNvPicPr>
            <a:picLocks noChangeAspect="1"/>
          </p:cNvPicPr>
          <p:nvPr/>
        </p:nvPicPr>
        <p:blipFill>
          <a:blip r:embed="rId4" cstate="print"/>
          <a:stretch>
            <a:fillRect/>
          </a:stretch>
        </p:blipFill>
        <p:spPr>
          <a:xfrm>
            <a:off x="308353" y="3952891"/>
            <a:ext cx="3752203" cy="2678203"/>
          </a:xfrm>
          <a:prstGeom prst="rect">
            <a:avLst/>
          </a:prstGeom>
        </p:spPr>
      </p:pic>
      <p:pic>
        <p:nvPicPr>
          <p:cNvPr id="48136" name="Picture 8" descr="https://encrypted-tbn0.gstatic.com/images?q=tbn:ANd9GcQ9D_rpQnIz7v5raOzFe_oxbQSZEIMVNygRSKJVmzZcSVTPfedNxs1Y60Fm8A&amp;s"/>
          <p:cNvPicPr>
            <a:picLocks noChangeAspect="1" noChangeArrowheads="1"/>
          </p:cNvPicPr>
          <p:nvPr/>
        </p:nvPicPr>
        <p:blipFill>
          <a:blip r:embed="rId5" cstate="print"/>
          <a:srcRect/>
          <a:stretch>
            <a:fillRect/>
          </a:stretch>
        </p:blipFill>
        <p:spPr bwMode="auto">
          <a:xfrm>
            <a:off x="7397823" y="1604907"/>
            <a:ext cx="4055426" cy="2703620"/>
          </a:xfrm>
          <a:prstGeom prst="rect">
            <a:avLst/>
          </a:prstGeom>
          <a:noFill/>
        </p:spPr>
      </p:pic>
      <p:sp>
        <p:nvSpPr>
          <p:cNvPr id="48138" name="AutoShape 10" descr="Sorry, Pope Francis: Protestants Are Converting Catholics Across Latin Amer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8140" name="Picture 12" descr="https://encrypted-tbn0.gstatic.com/images?q=tbn:ANd9GcTTF8EV5WeXNR5GWcoxFRS0-BtjsYMNtRO3p4cmMZTxn6k3TI13koetlAlnwQ&amp;s"/>
          <p:cNvPicPr>
            <a:picLocks noChangeAspect="1" noChangeArrowheads="1"/>
          </p:cNvPicPr>
          <p:nvPr/>
        </p:nvPicPr>
        <p:blipFill>
          <a:blip r:embed="rId6" cstate="print"/>
          <a:srcRect/>
          <a:stretch>
            <a:fillRect/>
          </a:stretch>
        </p:blipFill>
        <p:spPr bwMode="auto">
          <a:xfrm>
            <a:off x="4417610" y="2209344"/>
            <a:ext cx="2125888" cy="1417260"/>
          </a:xfrm>
          <a:prstGeom prst="rect">
            <a:avLst/>
          </a:prstGeom>
          <a:noFill/>
        </p:spPr>
      </p:pic>
      <p:pic>
        <p:nvPicPr>
          <p:cNvPr id="48142" name="Picture 14" descr="https://encrypted-tbn0.gstatic.com/images?q=tbn:ANd9GcSnzALIUhJJIrYxAX9umQqf7vMoP7xaFdVI6XP_ifvDRqEf-fpzFn4Uscwxfg&amp;s"/>
          <p:cNvPicPr>
            <a:picLocks noChangeAspect="1" noChangeArrowheads="1"/>
          </p:cNvPicPr>
          <p:nvPr/>
        </p:nvPicPr>
        <p:blipFill>
          <a:blip r:embed="rId7" cstate="print"/>
          <a:srcRect/>
          <a:stretch>
            <a:fillRect/>
          </a:stretch>
        </p:blipFill>
        <p:spPr bwMode="auto">
          <a:xfrm>
            <a:off x="4495099" y="4790456"/>
            <a:ext cx="2422081" cy="1734331"/>
          </a:xfrm>
          <a:prstGeom prst="rect">
            <a:avLst/>
          </a:prstGeom>
          <a:noFill/>
        </p:spPr>
      </p:pic>
      <p:pic>
        <p:nvPicPr>
          <p:cNvPr id="48144" name="Picture 16" descr="https://encrypted-tbn0.gstatic.com/images?q=tbn:ANd9GcQVfZN20I1CMjtK4AZY0N9aE2N-4-wLYzpmG-aufalo_hMWjXWcDIgjkPxX5g&amp;s"/>
          <p:cNvPicPr>
            <a:picLocks noChangeAspect="1" noChangeArrowheads="1"/>
          </p:cNvPicPr>
          <p:nvPr/>
        </p:nvPicPr>
        <p:blipFill>
          <a:blip r:embed="rId8" cstate="print"/>
          <a:srcRect/>
          <a:stretch>
            <a:fillRect/>
          </a:stretch>
        </p:blipFill>
        <p:spPr bwMode="auto">
          <a:xfrm>
            <a:off x="7935723" y="4797558"/>
            <a:ext cx="2708911" cy="178922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https://www.as-coa.org/sites/default/files/styles/event_hero_836x576_/public/poverty.jpg?h=a75fb66a&amp;itok=xtFWKLkd"/>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poverty.jpg"/>
          <p:cNvPicPr>
            <a:picLocks noChangeAspect="1"/>
          </p:cNvPicPr>
          <p:nvPr/>
        </p:nvPicPr>
        <p:blipFill>
          <a:blip r:embed="rId3" cstate="print"/>
          <a:stretch>
            <a:fillRect/>
          </a:stretch>
        </p:blipFill>
        <p:spPr>
          <a:xfrm>
            <a:off x="254753" y="270207"/>
            <a:ext cx="5247145" cy="2943673"/>
          </a:xfrm>
          <a:prstGeom prst="rect">
            <a:avLst/>
          </a:prstGeom>
        </p:spPr>
      </p:pic>
      <p:sp>
        <p:nvSpPr>
          <p:cNvPr id="4" name="Rectangle 3"/>
          <p:cNvSpPr/>
          <p:nvPr/>
        </p:nvSpPr>
        <p:spPr>
          <a:xfrm>
            <a:off x="5899688" y="521559"/>
            <a:ext cx="6096000" cy="1754326"/>
          </a:xfrm>
          <a:prstGeom prst="rect">
            <a:avLst/>
          </a:prstGeom>
        </p:spPr>
        <p:txBody>
          <a:bodyPr>
            <a:spAutoFit/>
          </a:bodyPr>
          <a:lstStyle/>
          <a:p>
            <a:r>
              <a:rPr lang="en-US" b="1" dirty="0" smtClean="0"/>
              <a:t>The Social Panorama 2022 report projects that 201 million people (32.1% of the region’s total population) live in situations of poverty, with 82 million (13.1%) of them in extreme poverty. The regional organization calls for urgently addressing the silent crisis in education to avert the risk of a lost generation.</a:t>
            </a:r>
            <a:endParaRPr lang="en-US" dirty="0"/>
          </a:p>
        </p:txBody>
      </p:sp>
      <p:sp>
        <p:nvSpPr>
          <p:cNvPr id="14340" name="AutoShape 4" descr="A migrant family runs away from tear gas near the border wall in Tijuana, Mexico, on Nov. 25, 201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https://cdn.vox-cdn.com/thumbor/Qwdp2z4Oc50pw0DrKZDIHHDgmRQ=/572x401:3234x2592/1200x675/filters:focal(1476x1028:2098x1650)/cdn.vox-cdn.com/uploads/chorus_image/image/63392561/GettyImages_1135871831.0.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0" name="AutoShape 2" descr="Streets of Havana, Cub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LK Saratoga">
            <a:extLst>
              <a:ext uri="{FF2B5EF4-FFF2-40B4-BE49-F238E27FC236}">
                <a16:creationId xmlns:a16="http://schemas.microsoft.com/office/drawing/2014/main" xmlns="" id="{441B587F-4558-46C9-AF35-1D8AB92CD28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388" y="395176"/>
            <a:ext cx="7933660" cy="396683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xmlns="" id="{46BD71BF-61BF-433C-AE93-D2F21064B779}"/>
              </a:ext>
            </a:extLst>
          </p:cNvPr>
          <p:cNvSpPr txBox="1"/>
          <p:nvPr/>
        </p:nvSpPr>
        <p:spPr>
          <a:xfrm>
            <a:off x="676939" y="4893164"/>
            <a:ext cx="10356112" cy="1569660"/>
          </a:xfrm>
          <a:prstGeom prst="rect">
            <a:avLst/>
          </a:prstGeom>
          <a:noFill/>
        </p:spPr>
        <p:txBody>
          <a:bodyPr wrap="square" rtlCol="0">
            <a:spAutoFit/>
          </a:bodyPr>
          <a:lstStyle/>
          <a:p>
            <a:r>
              <a:rPr lang="en-US" sz="3200" dirty="0"/>
              <a:t>Students will </a:t>
            </a:r>
            <a:r>
              <a:rPr lang="en-US" sz="3200" dirty="0" smtClean="0"/>
              <a:t>working </a:t>
            </a:r>
            <a:r>
              <a:rPr lang="en-US" sz="3200" dirty="0"/>
              <a:t>on their Social Studies Project.</a:t>
            </a:r>
          </a:p>
          <a:p>
            <a:r>
              <a:rPr lang="en-US" sz="3200" dirty="0"/>
              <a:t>This project will have two parts (Martin Luther King and Latin America Leaders). </a:t>
            </a:r>
            <a:r>
              <a:rPr lang="en-US" sz="3200" dirty="0" smtClean="0"/>
              <a:t> </a:t>
            </a:r>
            <a:endParaRPr lang="en-US" sz="3200" b="1" dirty="0">
              <a:solidFill>
                <a:srgbClr val="FF0000"/>
              </a:solidFill>
            </a:endParaRPr>
          </a:p>
        </p:txBody>
      </p:sp>
      <p:pic>
        <p:nvPicPr>
          <p:cNvPr id="4100" name="Picture 4" descr="10 Inspiring Latinas Who've Made History — Google Arts &amp; Culture">
            <a:extLst>
              <a:ext uri="{FF2B5EF4-FFF2-40B4-BE49-F238E27FC236}">
                <a16:creationId xmlns:a16="http://schemas.microsoft.com/office/drawing/2014/main" xmlns="" id="{AE7C988F-38AE-4612-96FB-26B3CA9A680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529172" y="1065913"/>
            <a:ext cx="2290479" cy="32960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9175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958" y="216976"/>
            <a:ext cx="5548395" cy="4401205"/>
          </a:xfrm>
          <a:prstGeom prst="rect">
            <a:avLst/>
          </a:prstGeom>
          <a:noFill/>
        </p:spPr>
        <p:txBody>
          <a:bodyPr wrap="square" rtlCol="0">
            <a:spAutoFit/>
          </a:bodyPr>
          <a:lstStyle/>
          <a:p>
            <a:r>
              <a:rPr lang="en-US" sz="2000" dirty="0" smtClean="0"/>
              <a:t>Questions:</a:t>
            </a:r>
          </a:p>
          <a:p>
            <a:endParaRPr lang="en-US" sz="2000" dirty="0" smtClean="0"/>
          </a:p>
          <a:p>
            <a:pPr marL="342900" indent="-342900">
              <a:buAutoNum type="arabicPeriod"/>
            </a:pPr>
            <a:r>
              <a:rPr lang="en-US" sz="2000" dirty="0" smtClean="0"/>
              <a:t>What type of environmental issue does Mexico City face?</a:t>
            </a:r>
          </a:p>
          <a:p>
            <a:pPr marL="342900" indent="-342900">
              <a:buAutoNum type="arabicPeriod"/>
            </a:pPr>
            <a:r>
              <a:rPr lang="en-US" sz="2000" dirty="0" smtClean="0"/>
              <a:t>What is the biggest cause for this pollution?</a:t>
            </a:r>
          </a:p>
          <a:p>
            <a:pPr marL="342900" indent="-342900">
              <a:buAutoNum type="arabicPeriod"/>
            </a:pPr>
            <a:r>
              <a:rPr lang="en-US" sz="2000" dirty="0" smtClean="0"/>
              <a:t>What physical features of Mexico City add to the problem?</a:t>
            </a:r>
          </a:p>
          <a:p>
            <a:pPr marL="342900" indent="-342900">
              <a:buAutoNum type="arabicPeriod"/>
            </a:pPr>
            <a:r>
              <a:rPr lang="en-US" sz="2000" dirty="0" smtClean="0"/>
              <a:t>What measures are the Government putting into place to help solve this problem?</a:t>
            </a:r>
          </a:p>
          <a:p>
            <a:pPr marL="342900" indent="-342900">
              <a:buAutoNum type="arabicPeriod"/>
            </a:pPr>
            <a:r>
              <a:rPr lang="en-US" sz="2000" dirty="0" smtClean="0"/>
              <a:t>Why is the rainforest important?</a:t>
            </a:r>
          </a:p>
          <a:p>
            <a:pPr marL="342900" indent="-342900">
              <a:buAutoNum type="arabicPeriod"/>
            </a:pPr>
            <a:r>
              <a:rPr lang="en-US" sz="2000" dirty="0" smtClean="0"/>
              <a:t>List some reasons why the rainforest is being destroyed?</a:t>
            </a:r>
          </a:p>
          <a:p>
            <a:pPr marL="342900" indent="-342900">
              <a:buAutoNum type="arabicPeriod"/>
            </a:pPr>
            <a:r>
              <a:rPr lang="en-US" sz="2000" dirty="0" smtClean="0"/>
              <a:t>How doe this impact the environment and the world?</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BE12F02-DA59-44D6-9CB5-6445F4F1E11A}"/>
              </a:ext>
            </a:extLst>
          </p:cNvPr>
          <p:cNvSpPr/>
          <p:nvPr/>
        </p:nvSpPr>
        <p:spPr>
          <a:xfrm>
            <a:off x="184297" y="-114"/>
            <a:ext cx="11823405" cy="7478970"/>
          </a:xfrm>
          <a:prstGeom prst="rect">
            <a:avLst/>
          </a:prstGeom>
        </p:spPr>
        <p:txBody>
          <a:bodyPr wrap="square">
            <a:spAutoFit/>
          </a:bodyPr>
          <a:lstStyle/>
          <a:p>
            <a:pPr algn="ctr"/>
            <a:r>
              <a:rPr lang="en-US" sz="2400" b="1" u="sng" dirty="0" smtClean="0"/>
              <a:t>Standards</a:t>
            </a:r>
            <a:r>
              <a:rPr lang="en-US" sz="2400" dirty="0" smtClean="0"/>
              <a:t> </a:t>
            </a:r>
          </a:p>
          <a:p>
            <a:pPr algn="ctr"/>
            <a:endParaRPr lang="en-US" sz="2400" dirty="0" smtClean="0"/>
          </a:p>
          <a:p>
            <a:r>
              <a:rPr lang="en-US" sz="2400" b="1" dirty="0" smtClean="0"/>
              <a:t>SS6G1 </a:t>
            </a:r>
            <a:r>
              <a:rPr lang="en-US" sz="2400" b="1" dirty="0"/>
              <a:t>Locate selected features of Latin America. </a:t>
            </a:r>
          </a:p>
          <a:p>
            <a:pPr marL="342900" indent="-342900">
              <a:buAutoNum type="alphaLcPeriod"/>
            </a:pPr>
            <a:r>
              <a:rPr lang="en-US" sz="2400" dirty="0"/>
              <a:t>Locate on a world and regional political-physical map: </a:t>
            </a:r>
            <a:r>
              <a:rPr lang="en-US" sz="2400" b="1" dirty="0">
                <a:solidFill>
                  <a:srgbClr val="0070C0"/>
                </a:solidFill>
              </a:rPr>
              <a:t>Amazon River, Amazon Rainforest, Caribbean Sea, Gulf of Mexico, Atlantic Ocean, Pacific Ocean, Panama Canal, Andes Mountains, Sierra Madre Mountains, and Atacama Desert. </a:t>
            </a:r>
            <a:endParaRPr lang="en-US" sz="2400" dirty="0">
              <a:solidFill>
                <a:srgbClr val="0070C0"/>
              </a:solidFill>
            </a:endParaRPr>
          </a:p>
          <a:p>
            <a:r>
              <a:rPr lang="en-US" sz="2400" dirty="0"/>
              <a:t>b. Locate on a world and regional political-physical map the countries of </a:t>
            </a:r>
            <a:r>
              <a:rPr lang="en-US" sz="2400" b="1" dirty="0">
                <a:solidFill>
                  <a:srgbClr val="0070C0"/>
                </a:solidFill>
              </a:rPr>
              <a:t>Brazil, Chile, </a:t>
            </a:r>
            <a:r>
              <a:rPr lang="en-US" sz="2400" b="1" dirty="0" smtClean="0">
                <a:solidFill>
                  <a:srgbClr val="0070C0"/>
                </a:solidFill>
              </a:rPr>
              <a:t> </a:t>
            </a:r>
          </a:p>
          <a:p>
            <a:r>
              <a:rPr lang="en-US" sz="2400" b="1" dirty="0" smtClean="0">
                <a:solidFill>
                  <a:srgbClr val="0070C0"/>
                </a:solidFill>
              </a:rPr>
              <a:t>     Colombia</a:t>
            </a:r>
            <a:r>
              <a:rPr lang="en-US" sz="2400" b="1" dirty="0">
                <a:solidFill>
                  <a:srgbClr val="0070C0"/>
                </a:solidFill>
              </a:rPr>
              <a:t>, Cuba, Mexico, and Panama. </a:t>
            </a:r>
          </a:p>
          <a:p>
            <a:pPr marL="342900" indent="-342900"/>
            <a:endParaRPr lang="en-US" sz="2400" dirty="0"/>
          </a:p>
          <a:p>
            <a:r>
              <a:rPr lang="en-US" sz="2400" b="1" dirty="0"/>
              <a:t>SS6G2 Explain the impact of environmental issues in Latin America. </a:t>
            </a:r>
            <a:endParaRPr lang="en-US" sz="2400" dirty="0"/>
          </a:p>
          <a:p>
            <a:pPr marL="342900" indent="-342900">
              <a:buAutoNum type="alphaLcPeriod"/>
            </a:pPr>
            <a:r>
              <a:rPr lang="en-US" sz="2400" dirty="0">
                <a:solidFill>
                  <a:srgbClr val="0070C0"/>
                </a:solidFill>
              </a:rPr>
              <a:t>Explain the causes and effects of </a:t>
            </a:r>
            <a:r>
              <a:rPr lang="en-US" sz="2400" i="1" u="sng" dirty="0">
                <a:solidFill>
                  <a:srgbClr val="0070C0"/>
                </a:solidFill>
              </a:rPr>
              <a:t>air pollution </a:t>
            </a:r>
            <a:r>
              <a:rPr lang="en-US" sz="2400" dirty="0">
                <a:solidFill>
                  <a:srgbClr val="0070C0"/>
                </a:solidFill>
              </a:rPr>
              <a:t>in Mexico City, Mexico. </a:t>
            </a:r>
          </a:p>
          <a:p>
            <a:pPr marL="342900" indent="-342900">
              <a:buAutoNum type="alphaLcPeriod"/>
            </a:pPr>
            <a:r>
              <a:rPr lang="en-US" sz="2400" dirty="0" smtClean="0">
                <a:solidFill>
                  <a:srgbClr val="0070C0"/>
                </a:solidFill>
              </a:rPr>
              <a:t>Explain </a:t>
            </a:r>
            <a:r>
              <a:rPr lang="en-US" sz="2400" dirty="0">
                <a:solidFill>
                  <a:srgbClr val="0070C0"/>
                </a:solidFill>
              </a:rPr>
              <a:t>the environmental issue of </a:t>
            </a:r>
            <a:r>
              <a:rPr lang="en-US" sz="2400" i="1" u="sng" dirty="0">
                <a:solidFill>
                  <a:srgbClr val="0070C0"/>
                </a:solidFill>
              </a:rPr>
              <a:t>destruction of the rain forest </a:t>
            </a:r>
            <a:r>
              <a:rPr lang="en-US" sz="2400" dirty="0">
                <a:solidFill>
                  <a:srgbClr val="0070C0"/>
                </a:solidFill>
              </a:rPr>
              <a:t>in Brazil. </a:t>
            </a:r>
            <a:endParaRPr lang="en-US" sz="2400" dirty="0" smtClean="0">
              <a:solidFill>
                <a:srgbClr val="0070C0"/>
              </a:solidFill>
            </a:endParaRPr>
          </a:p>
          <a:p>
            <a:pPr marL="342900" indent="-342900">
              <a:buAutoNum type="alphaLcPeriod"/>
            </a:pPr>
            <a:endParaRPr lang="en-US" sz="2400" dirty="0" smtClean="0"/>
          </a:p>
          <a:p>
            <a:r>
              <a:rPr lang="en-US" sz="2400" b="1" dirty="0" smtClean="0"/>
              <a:t>SS6H1 Explain conflict and change in Latin America. </a:t>
            </a:r>
            <a:endParaRPr lang="en-US" sz="2400" dirty="0" smtClean="0"/>
          </a:p>
          <a:p>
            <a:r>
              <a:rPr lang="en-US" sz="2400" dirty="0" smtClean="0">
                <a:solidFill>
                  <a:srgbClr val="0070C0"/>
                </a:solidFill>
              </a:rPr>
              <a:t>b. Describe the influence of the Spanish and the Portuguese on the language and religions of Latin America. </a:t>
            </a:r>
          </a:p>
          <a:p>
            <a:r>
              <a:rPr lang="en-US" sz="2400" dirty="0" smtClean="0">
                <a:solidFill>
                  <a:schemeClr val="bg1">
                    <a:lumMod val="50000"/>
                  </a:schemeClr>
                </a:solidFill>
              </a:rPr>
              <a:t>d. Explain the impact of poverty, the war on drugs, and migration to the United States on Latin America. </a:t>
            </a:r>
          </a:p>
          <a:p>
            <a:endParaRPr lang="en-US" sz="2400" dirty="0" smtClean="0"/>
          </a:p>
          <a:p>
            <a:pPr marL="342900" indent="-342900"/>
            <a:endParaRPr lang="en-US" sz="2400" dirty="0"/>
          </a:p>
        </p:txBody>
      </p:sp>
    </p:spTree>
    <p:extLst>
      <p:ext uri="{BB962C8B-B14F-4D97-AF65-F5344CB8AC3E}">
        <p14:creationId xmlns:p14="http://schemas.microsoft.com/office/powerpoint/2010/main" xmlns="" val="1930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LK Day of Service">
            <a:extLst>
              <a:ext uri="{FF2B5EF4-FFF2-40B4-BE49-F238E27FC236}">
                <a16:creationId xmlns:a16="http://schemas.microsoft.com/office/drawing/2014/main" xmlns="" id="{0EB830A3-88C8-4A73-95F6-AB3560B500E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069" y="123825"/>
            <a:ext cx="6486525" cy="6610350"/>
          </a:xfrm>
          <a:prstGeom prst="rect">
            <a:avLst/>
          </a:prstGeom>
          <a:noFill/>
          <a:extLst>
            <a:ext uri="{909E8E84-426E-40DD-AFC4-6F175D3DCCD1}">
              <a14:hiddenFill xmlns:a14="http://schemas.microsoft.com/office/drawing/2010/main" xmlns="">
                <a:solidFill>
                  <a:srgbClr val="FFFFFF"/>
                </a:solidFill>
              </a14:hiddenFill>
            </a:ext>
          </a:extLst>
        </p:spPr>
      </p:pic>
      <p:sp>
        <p:nvSpPr>
          <p:cNvPr id="10242" name="AutoShape 2" descr="1. Women Presidents in Latin Amer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181922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tin American Countries - WorldAtlas">
            <a:extLst>
              <a:ext uri="{FF2B5EF4-FFF2-40B4-BE49-F238E27FC236}">
                <a16:creationId xmlns:a16="http://schemas.microsoft.com/office/drawing/2014/main" xmlns="" id="{6393019A-0CA1-4A3E-8DF9-82EEB7FCE0F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2860" y="403168"/>
            <a:ext cx="5826642" cy="595906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4" name="Picture 2" descr="File:Map-Latin America.png - Wikimedia Commons">
            <a:extLst>
              <a:ext uri="{FF2B5EF4-FFF2-40B4-BE49-F238E27FC236}">
                <a16:creationId xmlns:a16="http://schemas.microsoft.com/office/drawing/2014/main" xmlns="" id="{5E268C65-68CB-41D4-862E-93DA8938F1B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17030" y="239089"/>
            <a:ext cx="6096000" cy="30956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6096000" y="3501703"/>
            <a:ext cx="6096000" cy="3139321"/>
          </a:xfrm>
          <a:prstGeom prst="rect">
            <a:avLst/>
          </a:prstGeom>
        </p:spPr>
        <p:txBody>
          <a:bodyPr>
            <a:spAutoFit/>
          </a:bodyPr>
          <a:lstStyle/>
          <a:p>
            <a:r>
              <a:rPr lang="en-US" dirty="0" smtClean="0"/>
              <a:t>Latin America is generally understood to consist of the entire continent of </a:t>
            </a:r>
            <a:r>
              <a:rPr lang="en-US" dirty="0" smtClean="0">
                <a:hlinkClick r:id="rId5"/>
              </a:rPr>
              <a:t>South America</a:t>
            </a:r>
            <a:r>
              <a:rPr lang="en-US" dirty="0" smtClean="0"/>
              <a:t> in addition to </a:t>
            </a:r>
            <a:r>
              <a:rPr lang="en-US" dirty="0" smtClean="0">
                <a:hlinkClick r:id="rId6"/>
              </a:rPr>
              <a:t>Mexico</a:t>
            </a:r>
            <a:r>
              <a:rPr lang="en-US" dirty="0" smtClean="0"/>
              <a:t>, </a:t>
            </a:r>
            <a:r>
              <a:rPr lang="en-US" dirty="0" smtClean="0">
                <a:hlinkClick r:id="rId7"/>
              </a:rPr>
              <a:t>Central America</a:t>
            </a:r>
            <a:r>
              <a:rPr lang="en-US" dirty="0" smtClean="0"/>
              <a:t>, and the islands of the Caribbean whose inhabitants speak a </a:t>
            </a:r>
            <a:r>
              <a:rPr lang="en-US" dirty="0" smtClean="0">
                <a:hlinkClick r:id="rId8"/>
              </a:rPr>
              <a:t>Romance language</a:t>
            </a:r>
            <a:r>
              <a:rPr lang="en-US" dirty="0" smtClean="0"/>
              <a:t>. The peoples of this large area shared the experience of </a:t>
            </a:r>
            <a:r>
              <a:rPr lang="en-US" dirty="0" smtClean="0">
                <a:hlinkClick r:id="rId9"/>
              </a:rPr>
              <a:t>conquest</a:t>
            </a:r>
            <a:r>
              <a:rPr lang="en-US" dirty="0" smtClean="0"/>
              <a:t> and colonization by </a:t>
            </a:r>
            <a:r>
              <a:rPr lang="en-US" dirty="0" err="1" smtClean="0"/>
              <a:t>the</a:t>
            </a:r>
            <a:r>
              <a:rPr lang="en-US" dirty="0" err="1" smtClean="0">
                <a:hlinkClick r:id="rId10"/>
              </a:rPr>
              <a:t>Spaniards</a:t>
            </a:r>
            <a:r>
              <a:rPr lang="en-US" dirty="0" smtClean="0"/>
              <a:t> and </a:t>
            </a:r>
            <a:r>
              <a:rPr lang="en-US" dirty="0" smtClean="0">
                <a:hlinkClick r:id="rId11"/>
              </a:rPr>
              <a:t>Portuguese</a:t>
            </a:r>
            <a:r>
              <a:rPr lang="en-US" dirty="0" smtClean="0"/>
              <a:t> from the late 15th through the 18th century as well as movements of independence from </a:t>
            </a:r>
            <a:r>
              <a:rPr lang="en-US" dirty="0" smtClean="0">
                <a:hlinkClick r:id="rId12"/>
              </a:rPr>
              <a:t>Spain</a:t>
            </a:r>
            <a:r>
              <a:rPr lang="en-US" dirty="0" smtClean="0"/>
              <a:t> and </a:t>
            </a:r>
            <a:r>
              <a:rPr lang="en-US" dirty="0" smtClean="0">
                <a:hlinkClick r:id="rId13"/>
              </a:rPr>
              <a:t>Portugal</a:t>
            </a:r>
            <a:r>
              <a:rPr lang="en-US" dirty="0" smtClean="0"/>
              <a:t> in the early 19th century. Even since independence, many of the various nations have experienced similar trends, and they have some awareness of a common heritage.</a:t>
            </a:r>
            <a:endParaRPr lang="en-US" dirty="0"/>
          </a:p>
        </p:txBody>
      </p:sp>
      <p:sp>
        <p:nvSpPr>
          <p:cNvPr id="5" name="Rectangle 4"/>
          <p:cNvSpPr/>
          <p:nvPr/>
        </p:nvSpPr>
        <p:spPr>
          <a:xfrm>
            <a:off x="7793592" y="6488668"/>
            <a:ext cx="4105996" cy="369332"/>
          </a:xfrm>
          <a:prstGeom prst="rect">
            <a:avLst/>
          </a:prstGeom>
        </p:spPr>
        <p:txBody>
          <a:bodyPr wrap="none">
            <a:spAutoFit/>
          </a:bodyPr>
          <a:lstStyle/>
          <a:p>
            <a:r>
              <a:rPr lang="en-US" dirty="0" smtClean="0"/>
              <a:t>www.britannica.com/place/Latin-America</a:t>
            </a:r>
            <a:endParaRPr lang="en-US" dirty="0"/>
          </a:p>
        </p:txBody>
      </p:sp>
    </p:spTree>
    <p:extLst>
      <p:ext uri="{BB962C8B-B14F-4D97-AF65-F5344CB8AC3E}">
        <p14:creationId xmlns:p14="http://schemas.microsoft.com/office/powerpoint/2010/main" xmlns="" val="4251866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ing Latin America's Progress">
            <a:extLst>
              <a:ext uri="{FF2B5EF4-FFF2-40B4-BE49-F238E27FC236}">
                <a16:creationId xmlns:a16="http://schemas.microsoft.com/office/drawing/2014/main" xmlns="" id="{6943E57F-76B6-4C6D-A7AA-91AB4934E05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049" y="3395468"/>
            <a:ext cx="4827863" cy="32211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2" name="Picture 4" descr="Carnivals in Latin America">
            <a:extLst>
              <a:ext uri="{FF2B5EF4-FFF2-40B4-BE49-F238E27FC236}">
                <a16:creationId xmlns:a16="http://schemas.microsoft.com/office/drawing/2014/main" xmlns="" id="{57A91C1A-C534-48DB-AFEF-76808FF98724}"/>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20950" y="3428999"/>
            <a:ext cx="5050520" cy="321977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4" name="Picture 6" descr="Latin America People Stock Photos, Images and Backgrounds for Free Download">
            <a:extLst>
              <a:ext uri="{FF2B5EF4-FFF2-40B4-BE49-F238E27FC236}">
                <a16:creationId xmlns:a16="http://schemas.microsoft.com/office/drawing/2014/main" xmlns="" id="{6B4102A1-0DF9-4BCA-B63C-666BEE677A5B}"/>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4594" y="188399"/>
            <a:ext cx="4466341" cy="294836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6" name="Picture 8" descr="Indigenous people are the most vulnerable to coronavirus in Latin America">
            <a:extLst>
              <a:ext uri="{FF2B5EF4-FFF2-40B4-BE49-F238E27FC236}">
                <a16:creationId xmlns:a16="http://schemas.microsoft.com/office/drawing/2014/main" xmlns="" id="{EBE68705-11DD-43E9-8669-F76E3FF515B4}"/>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40285" y="126590"/>
            <a:ext cx="4676729" cy="311685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854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464" y="-37355"/>
            <a:ext cx="11143281" cy="6863417"/>
          </a:xfrm>
          <a:prstGeom prst="rect">
            <a:avLst/>
          </a:prstGeom>
        </p:spPr>
        <p:txBody>
          <a:bodyPr wrap="square">
            <a:spAutoFit/>
          </a:bodyPr>
          <a:lstStyle/>
          <a:p>
            <a:pPr algn="ctr"/>
            <a:endParaRPr lang="en-US" sz="2400" b="1" dirty="0" smtClean="0"/>
          </a:p>
          <a:p>
            <a:pPr algn="ctr"/>
            <a:r>
              <a:rPr lang="en-US" sz="2400" b="1" dirty="0" smtClean="0"/>
              <a:t>Standards (Feb.6-10)</a:t>
            </a:r>
          </a:p>
          <a:p>
            <a:pPr algn="ctr"/>
            <a:endParaRPr lang="en-US" sz="2400" b="1" dirty="0" smtClean="0"/>
          </a:p>
          <a:p>
            <a:r>
              <a:rPr lang="en-US" sz="2400" b="1" dirty="0" smtClean="0"/>
              <a:t>SS6H1 Explain conflict and change in Latin America. </a:t>
            </a:r>
          </a:p>
          <a:p>
            <a:endParaRPr lang="en-US" sz="2400" dirty="0" smtClean="0"/>
          </a:p>
          <a:p>
            <a:r>
              <a:rPr lang="en-US" sz="2400" b="1" dirty="0" smtClean="0">
                <a:solidFill>
                  <a:srgbClr val="7030A0"/>
                </a:solidFill>
              </a:rPr>
              <a:t>a. Describe the influence of African slavery on the development of the Americas. </a:t>
            </a:r>
          </a:p>
          <a:p>
            <a:endParaRPr lang="en-US" sz="2400" dirty="0" smtClean="0"/>
          </a:p>
          <a:p>
            <a:r>
              <a:rPr lang="en-US" sz="2400" dirty="0" smtClean="0"/>
              <a:t>b. Describe the influence of the Spanish and the Portuguese on the language and religions of Latin America. </a:t>
            </a:r>
          </a:p>
          <a:p>
            <a:endParaRPr lang="en-US" sz="2400" dirty="0" smtClean="0"/>
          </a:p>
          <a:p>
            <a:r>
              <a:rPr lang="en-US" sz="2400" b="1" dirty="0" smtClean="0">
                <a:solidFill>
                  <a:srgbClr val="7030A0"/>
                </a:solidFill>
              </a:rPr>
              <a:t>c. Explain the impact of the Cuban Revolution and describe the current relationship between Cuba and the United States. </a:t>
            </a:r>
          </a:p>
          <a:p>
            <a:endParaRPr lang="en-US" sz="2400" dirty="0" smtClean="0"/>
          </a:p>
          <a:p>
            <a:r>
              <a:rPr lang="en-US" sz="2400" dirty="0" smtClean="0"/>
              <a:t>d. Explain the impact of poverty, the war on drugs, and migration to the United States on Latin America. </a:t>
            </a:r>
          </a:p>
          <a:p>
            <a:endParaRPr lang="en-US" sz="2400" dirty="0" smtClean="0"/>
          </a:p>
          <a:p>
            <a:pPr marL="342900" indent="-342900"/>
            <a:endParaRPr lang="en-US" sz="2400" dirty="0" smtClean="0">
              <a:solidFill>
                <a:srgbClr val="0070C0"/>
              </a:solidFill>
            </a:endParaRPr>
          </a:p>
          <a:p>
            <a:endParaRPr lang="en-US" sz="3200" dirty="0" smtClean="0">
              <a:solidFill>
                <a:srgbClr val="7030A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nvGraphicFramePr>
        <p:xfrm>
          <a:off x="356463" y="247974"/>
          <a:ext cx="11298264" cy="6307810"/>
        </p:xfrm>
        <a:graphic>
          <a:graphicData uri="http://schemas.openxmlformats.org/drawingml/2006/table">
            <a:tbl>
              <a:tblPr/>
              <a:tblGrid>
                <a:gridCol w="1883044"/>
                <a:gridCol w="1883044"/>
                <a:gridCol w="1883044"/>
                <a:gridCol w="1883044"/>
                <a:gridCol w="1883044"/>
                <a:gridCol w="1883044"/>
              </a:tblGrid>
              <a:tr h="416128">
                <a:tc>
                  <a:txBody>
                    <a:bodyPr/>
                    <a:lstStyle/>
                    <a:p>
                      <a:pPr marL="0" marR="0" algn="ctr">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FFFFFF"/>
                          </a:solidFill>
                          <a:latin typeface="Barlow"/>
                          <a:ea typeface="Barlow"/>
                          <a:cs typeface="Barlow"/>
                        </a:rPr>
                        <a:t>Monday</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a:solidFill>
                            <a:srgbClr val="FFFFFF"/>
                          </a:solidFill>
                          <a:latin typeface="Barlow"/>
                          <a:ea typeface="Barlow"/>
                          <a:cs typeface="Barlow"/>
                        </a:rPr>
                        <a:t>Tuesday</a:t>
                      </a:r>
                      <a:endParaRPr lang="en-US" sz="1000">
                        <a:latin typeface="Arial"/>
                        <a:ea typeface="Arial"/>
                        <a:cs typeface="Times New Roman"/>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a:solidFill>
                            <a:srgbClr val="FFFFFF"/>
                          </a:solidFill>
                          <a:latin typeface="Barlow"/>
                          <a:ea typeface="Barlow"/>
                          <a:cs typeface="Barlow"/>
                        </a:rPr>
                        <a:t>Wednesday</a:t>
                      </a:r>
                      <a:endParaRPr lang="en-US" sz="1000">
                        <a:latin typeface="Arial"/>
                        <a:ea typeface="Arial"/>
                        <a:cs typeface="Times New Roman"/>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a:solidFill>
                            <a:srgbClr val="FFFFFF"/>
                          </a:solidFill>
                          <a:latin typeface="Barlow"/>
                          <a:ea typeface="Barlow"/>
                          <a:cs typeface="Barlow"/>
                        </a:rPr>
                        <a:t>Thursday</a:t>
                      </a:r>
                      <a:endParaRPr lang="en-US" sz="1000">
                        <a:latin typeface="Arial"/>
                        <a:ea typeface="Arial"/>
                        <a:cs typeface="Times New Roman"/>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a:solidFill>
                            <a:srgbClr val="FFFFFF"/>
                          </a:solidFill>
                          <a:latin typeface="Barlow"/>
                          <a:ea typeface="Barlow"/>
                          <a:cs typeface="Barlow"/>
                        </a:rPr>
                        <a:t>Friday</a:t>
                      </a:r>
                      <a:endParaRPr lang="en-US" sz="1000">
                        <a:latin typeface="Arial"/>
                        <a:ea typeface="Arial"/>
                        <a:cs typeface="Times New Roman"/>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583140">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Focus Standard(s)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endParaRPr lang="en-US" sz="900">
                        <a:latin typeface="Barlow"/>
                        <a:ea typeface="Barlow"/>
                        <a:cs typeface="Barlow"/>
                      </a:endParaRPr>
                    </a:p>
                    <a:p>
                      <a:pPr marL="0" marR="0">
                        <a:lnSpc>
                          <a:spcPct val="115000"/>
                        </a:lnSpc>
                        <a:spcBef>
                          <a:spcPts val="0"/>
                        </a:spcBef>
                        <a:spcAft>
                          <a:spcPts val="0"/>
                        </a:spcAft>
                      </a:pPr>
                      <a:r>
                        <a:rPr lang="en-US" sz="900">
                          <a:latin typeface="Barlow"/>
                          <a:ea typeface="Barlow"/>
                          <a:cs typeface="Barlow"/>
                        </a:rPr>
                        <a:t>SS6H1.c</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p>
                      <a:pPr marL="0" marR="0">
                        <a:lnSpc>
                          <a:spcPct val="115000"/>
                        </a:lnSpc>
                        <a:spcBef>
                          <a:spcPts val="0"/>
                        </a:spcBef>
                        <a:spcAft>
                          <a:spcPts val="0"/>
                        </a:spcAft>
                      </a:pPr>
                      <a:r>
                        <a:rPr lang="en-US" sz="900">
                          <a:latin typeface="Barlow"/>
                          <a:ea typeface="Barlow"/>
                          <a:cs typeface="Barlow"/>
                        </a:rPr>
                        <a:t>SS6H1.c</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p>
                      <a:pPr marL="0" marR="0">
                        <a:lnSpc>
                          <a:spcPct val="115000"/>
                        </a:lnSpc>
                        <a:spcBef>
                          <a:spcPts val="0"/>
                        </a:spcBef>
                        <a:spcAft>
                          <a:spcPts val="0"/>
                        </a:spcAft>
                      </a:pPr>
                      <a:r>
                        <a:rPr lang="en-US" sz="900">
                          <a:latin typeface="Barlow"/>
                          <a:ea typeface="Barlow"/>
                          <a:cs typeface="Barlow"/>
                        </a:rPr>
                        <a:t>SS6H1.a</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p>
                      <a:pPr marL="0" marR="0">
                        <a:lnSpc>
                          <a:spcPct val="115000"/>
                        </a:lnSpc>
                        <a:spcBef>
                          <a:spcPts val="0"/>
                        </a:spcBef>
                        <a:spcAft>
                          <a:spcPts val="0"/>
                        </a:spcAft>
                      </a:pPr>
                      <a:r>
                        <a:rPr lang="en-US" sz="900">
                          <a:latin typeface="Barlow"/>
                          <a:ea typeface="Barlow"/>
                          <a:cs typeface="Barlow"/>
                        </a:rPr>
                        <a:t>SS6H1.a,</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p>
                      <a:pPr marL="0" marR="0">
                        <a:lnSpc>
                          <a:spcPct val="115000"/>
                        </a:lnSpc>
                        <a:spcBef>
                          <a:spcPts val="0"/>
                        </a:spcBef>
                        <a:spcAft>
                          <a:spcPts val="0"/>
                        </a:spcAft>
                      </a:pPr>
                      <a:r>
                        <a:rPr lang="en-US" sz="900">
                          <a:latin typeface="Barlow"/>
                          <a:ea typeface="Barlow"/>
                          <a:cs typeface="Barlow"/>
                        </a:rPr>
                        <a:t>SS6H1.a-e</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140">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Learning Target(s)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900">
                          <a:latin typeface="Barlow"/>
                          <a:ea typeface="Barlow"/>
                          <a:cs typeface="Barlow"/>
                        </a:rPr>
                        <a:t>Impact of Cuban Revolution and US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Impact of Cuban Revolution and US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Influence of African slavery on Americas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Influence of African slavery on Americas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Projects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140">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Opening</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900">
                          <a:latin typeface="Barlow"/>
                          <a:ea typeface="Barlow"/>
                          <a:cs typeface="Barlow"/>
                        </a:rPr>
                        <a:t>Video: Cuban Revolution</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Video: Cuban Revolution</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Video: African slavery and Latin America</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Video: African slavery and Latin America</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Projects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140">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Work Session</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900">
                          <a:latin typeface="Barlow"/>
                          <a:ea typeface="Barlow"/>
                          <a:cs typeface="Barlow"/>
                        </a:rPr>
                        <a:t>Cloze notes; Textbook p.377-383</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Cloze notes; Textbook p.377-383</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Cloze notes; Textbook p.377-383</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Cloze Notes; Ch.12 Section 2 p.324-327</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Projects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269">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Closing</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900">
                          <a:latin typeface="Barlow"/>
                          <a:ea typeface="Barlow"/>
                          <a:cs typeface="Barlow"/>
                        </a:rPr>
                        <a:t>TOD</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Think-Pair-Share</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TOD</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Group Discussion</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Think-Pair-Share</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57">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Minor Assignments Due</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Quiz #4: SS6H1.c</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57">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Major Assignments Due</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dot"/>
                      <a:round/>
                      <a:headEnd type="none" w="med" len="med"/>
                      <a:tailEnd type="none" w="med" len="med"/>
                    </a:lnB>
                    <a:solidFill>
                      <a:srgbClr val="000000"/>
                    </a:solidFill>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R&amp;R Test#1 due</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r>
              <a:tr h="630857">
                <a:tc gridSpan="2">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Current Relearning &amp; Reassessment Assignments (with due dates)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FFFF"/>
                      </a:solidFill>
                      <a:prstDash val="dot"/>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gridSpan="4">
                  <a:txBody>
                    <a:bodyPr/>
                    <a:lstStyle/>
                    <a:p>
                      <a:pPr marL="0" marR="0">
                        <a:lnSpc>
                          <a:spcPct val="115000"/>
                        </a:lnSpc>
                        <a:spcBef>
                          <a:spcPts val="0"/>
                        </a:spcBef>
                        <a:spcAft>
                          <a:spcPts val="0"/>
                        </a:spcAft>
                      </a:pPr>
                      <a:r>
                        <a:rPr lang="en-US" sz="900">
                          <a:latin typeface="Barlow"/>
                          <a:ea typeface="Barlow"/>
                          <a:cs typeface="Barlow"/>
                        </a:rPr>
                        <a:t>Test #1 (R&amp;R); </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76411">
                <a:tc gridSpan="2">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Vocabulary</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gridSpan="4">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797871">
                <a:tc gridSpan="2">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Upcoming Major Assignments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gridSpan="4">
                  <a:txBody>
                    <a:bodyPr/>
                    <a:lstStyle/>
                    <a:p>
                      <a:pPr marL="0" marR="0">
                        <a:lnSpc>
                          <a:spcPct val="115000"/>
                        </a:lnSpc>
                        <a:spcBef>
                          <a:spcPts val="0"/>
                        </a:spcBef>
                        <a:spcAft>
                          <a:spcPts val="0"/>
                        </a:spcAft>
                      </a:pPr>
                      <a:r>
                        <a:rPr lang="en-US" sz="900" dirty="0">
                          <a:latin typeface="Barlow"/>
                          <a:ea typeface="Barlow"/>
                          <a:cs typeface="Barlow"/>
                        </a:rPr>
                        <a:t>Social Studies Project (Latin American Country/Island) incorporate language, religion, resources, environmental issues, government, economy, and history.</a:t>
                      </a:r>
                      <a:endParaRPr lang="en-US" sz="1000" dirty="0">
                        <a:latin typeface="Arial"/>
                        <a:ea typeface="Arial"/>
                        <a:cs typeface="Times New Roman"/>
                      </a:endParaRPr>
                    </a:p>
                    <a:p>
                      <a:pPr marL="0" marR="0">
                        <a:lnSpc>
                          <a:spcPct val="115000"/>
                        </a:lnSpc>
                        <a:spcBef>
                          <a:spcPts val="0"/>
                        </a:spcBef>
                        <a:spcAft>
                          <a:spcPts val="0"/>
                        </a:spcAft>
                      </a:pPr>
                      <a:r>
                        <a:rPr lang="en-US" sz="900" dirty="0">
                          <a:latin typeface="Barlow"/>
                          <a:ea typeface="Barlow"/>
                          <a:cs typeface="Barlow"/>
                        </a:rPr>
                        <a:t>MLK/LAL Project: research paper and graphic organizer will be given to students</a:t>
                      </a: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Outline Map of Latin Americ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Outline Map of Latin Americ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https://daveruch.com/wp-content/uploads/Blank-Map-of-Central-and-South-America-320x377.jp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Blank-Map-of-Central-and-South-America-320x377.jpg"/>
          <p:cNvPicPr>
            <a:picLocks noChangeAspect="1"/>
          </p:cNvPicPr>
          <p:nvPr/>
        </p:nvPicPr>
        <p:blipFill>
          <a:blip r:embed="rId3" cstate="print"/>
          <a:stretch>
            <a:fillRect/>
          </a:stretch>
        </p:blipFill>
        <p:spPr>
          <a:xfrm>
            <a:off x="1" y="0"/>
            <a:ext cx="7746393" cy="6844664"/>
          </a:xfrm>
          <a:prstGeom prst="rect">
            <a:avLst/>
          </a:prstGeom>
        </p:spPr>
      </p:pic>
      <p:sp>
        <p:nvSpPr>
          <p:cNvPr id="9" name="TextBox 8"/>
          <p:cNvSpPr txBox="1"/>
          <p:nvPr/>
        </p:nvSpPr>
        <p:spPr>
          <a:xfrm>
            <a:off x="3962400" y="3810000"/>
            <a:ext cx="609600" cy="381000"/>
          </a:xfrm>
          <a:prstGeom prst="rect">
            <a:avLst/>
          </a:prstGeom>
          <a:noFill/>
        </p:spPr>
        <p:txBody>
          <a:bodyPr wrap="square" rtlCol="0">
            <a:spAutoFit/>
          </a:bodyPr>
          <a:lstStyle/>
          <a:p>
            <a:r>
              <a:rPr lang="en-US" dirty="0" smtClean="0"/>
              <a:t>K</a:t>
            </a:r>
            <a:endParaRPr lang="en-US" dirty="0"/>
          </a:p>
        </p:txBody>
      </p:sp>
      <p:sp>
        <p:nvSpPr>
          <p:cNvPr id="10" name="TextBox 9"/>
          <p:cNvSpPr txBox="1"/>
          <p:nvPr/>
        </p:nvSpPr>
        <p:spPr>
          <a:xfrm>
            <a:off x="1117600" y="685801"/>
            <a:ext cx="609600" cy="276999"/>
          </a:xfrm>
          <a:prstGeom prst="rect">
            <a:avLst/>
          </a:prstGeom>
          <a:noFill/>
        </p:spPr>
        <p:txBody>
          <a:bodyPr wrap="square" rtlCol="0">
            <a:spAutoFit/>
          </a:bodyPr>
          <a:lstStyle/>
          <a:p>
            <a:r>
              <a:rPr lang="en-US" sz="1200" dirty="0" smtClean="0"/>
              <a:t>M</a:t>
            </a:r>
            <a:endParaRPr lang="en-US" sz="1200" dirty="0"/>
          </a:p>
        </p:txBody>
      </p:sp>
      <p:sp>
        <p:nvSpPr>
          <p:cNvPr id="11" name="TextBox 10"/>
          <p:cNvSpPr txBox="1"/>
          <p:nvPr/>
        </p:nvSpPr>
        <p:spPr>
          <a:xfrm>
            <a:off x="5384800" y="0"/>
            <a:ext cx="609600" cy="381000"/>
          </a:xfrm>
          <a:prstGeom prst="rect">
            <a:avLst/>
          </a:prstGeom>
          <a:noFill/>
        </p:spPr>
        <p:txBody>
          <a:bodyPr wrap="square" rtlCol="0">
            <a:spAutoFit/>
          </a:bodyPr>
          <a:lstStyle/>
          <a:p>
            <a:r>
              <a:rPr lang="en-US" dirty="0"/>
              <a:t>B</a:t>
            </a:r>
          </a:p>
        </p:txBody>
      </p:sp>
      <p:sp>
        <p:nvSpPr>
          <p:cNvPr id="12" name="TextBox 11"/>
          <p:cNvSpPr txBox="1"/>
          <p:nvPr/>
        </p:nvSpPr>
        <p:spPr>
          <a:xfrm>
            <a:off x="3556000" y="3429000"/>
            <a:ext cx="609600" cy="381000"/>
          </a:xfrm>
          <a:prstGeom prst="rect">
            <a:avLst/>
          </a:prstGeom>
          <a:noFill/>
        </p:spPr>
        <p:txBody>
          <a:bodyPr wrap="square" rtlCol="0">
            <a:spAutoFit/>
          </a:bodyPr>
          <a:lstStyle/>
          <a:p>
            <a:r>
              <a:rPr lang="en-US" dirty="0"/>
              <a:t>H</a:t>
            </a:r>
          </a:p>
        </p:txBody>
      </p:sp>
      <p:sp>
        <p:nvSpPr>
          <p:cNvPr id="13" name="TextBox 12"/>
          <p:cNvSpPr txBox="1"/>
          <p:nvPr/>
        </p:nvSpPr>
        <p:spPr>
          <a:xfrm>
            <a:off x="4775200" y="2971800"/>
            <a:ext cx="609600" cy="381000"/>
          </a:xfrm>
          <a:prstGeom prst="rect">
            <a:avLst/>
          </a:prstGeom>
          <a:noFill/>
        </p:spPr>
        <p:txBody>
          <a:bodyPr wrap="square" rtlCol="0">
            <a:spAutoFit/>
          </a:bodyPr>
          <a:lstStyle/>
          <a:p>
            <a:r>
              <a:rPr lang="en-US" dirty="0"/>
              <a:t>G</a:t>
            </a:r>
          </a:p>
        </p:txBody>
      </p:sp>
      <p:sp>
        <p:nvSpPr>
          <p:cNvPr id="14" name="TextBox 13"/>
          <p:cNvSpPr txBox="1"/>
          <p:nvPr/>
        </p:nvSpPr>
        <p:spPr>
          <a:xfrm>
            <a:off x="5486400" y="2743200"/>
            <a:ext cx="609600" cy="381000"/>
          </a:xfrm>
          <a:prstGeom prst="rect">
            <a:avLst/>
          </a:prstGeom>
          <a:noFill/>
        </p:spPr>
        <p:txBody>
          <a:bodyPr wrap="square" rtlCol="0">
            <a:spAutoFit/>
          </a:bodyPr>
          <a:lstStyle/>
          <a:p>
            <a:r>
              <a:rPr lang="en-US" dirty="0"/>
              <a:t>F</a:t>
            </a:r>
          </a:p>
        </p:txBody>
      </p:sp>
      <p:sp>
        <p:nvSpPr>
          <p:cNvPr id="15" name="TextBox 14"/>
          <p:cNvSpPr txBox="1"/>
          <p:nvPr/>
        </p:nvSpPr>
        <p:spPr>
          <a:xfrm>
            <a:off x="2743200" y="1905000"/>
            <a:ext cx="609600" cy="381000"/>
          </a:xfrm>
          <a:prstGeom prst="rect">
            <a:avLst/>
          </a:prstGeom>
          <a:noFill/>
        </p:spPr>
        <p:txBody>
          <a:bodyPr wrap="square" rtlCol="0">
            <a:spAutoFit/>
          </a:bodyPr>
          <a:lstStyle/>
          <a:p>
            <a:r>
              <a:rPr lang="en-US" dirty="0"/>
              <a:t>e</a:t>
            </a:r>
          </a:p>
        </p:txBody>
      </p:sp>
      <p:sp>
        <p:nvSpPr>
          <p:cNvPr id="16" name="TextBox 15"/>
          <p:cNvSpPr txBox="1"/>
          <p:nvPr/>
        </p:nvSpPr>
        <p:spPr>
          <a:xfrm>
            <a:off x="2133600" y="533400"/>
            <a:ext cx="609600" cy="381000"/>
          </a:xfrm>
          <a:prstGeom prst="rect">
            <a:avLst/>
          </a:prstGeom>
          <a:noFill/>
        </p:spPr>
        <p:txBody>
          <a:bodyPr wrap="square" rtlCol="0">
            <a:spAutoFit/>
          </a:bodyPr>
          <a:lstStyle/>
          <a:p>
            <a:r>
              <a:rPr lang="en-US" dirty="0"/>
              <a:t>D</a:t>
            </a:r>
          </a:p>
        </p:txBody>
      </p:sp>
      <p:sp>
        <p:nvSpPr>
          <p:cNvPr id="17" name="TextBox 16"/>
          <p:cNvSpPr txBox="1"/>
          <p:nvPr/>
        </p:nvSpPr>
        <p:spPr>
          <a:xfrm>
            <a:off x="2946400" y="1219200"/>
            <a:ext cx="609600" cy="381000"/>
          </a:xfrm>
          <a:prstGeom prst="rect">
            <a:avLst/>
          </a:prstGeom>
          <a:noFill/>
        </p:spPr>
        <p:txBody>
          <a:bodyPr wrap="square" rtlCol="0">
            <a:spAutoFit/>
          </a:bodyPr>
          <a:lstStyle/>
          <a:p>
            <a:r>
              <a:rPr lang="en-US" dirty="0"/>
              <a:t>C</a:t>
            </a:r>
          </a:p>
        </p:txBody>
      </p:sp>
      <p:sp>
        <p:nvSpPr>
          <p:cNvPr id="18" name="TextBox 17"/>
          <p:cNvSpPr txBox="1"/>
          <p:nvPr/>
        </p:nvSpPr>
        <p:spPr>
          <a:xfrm>
            <a:off x="4064000" y="4267200"/>
            <a:ext cx="406400" cy="381000"/>
          </a:xfrm>
          <a:prstGeom prst="rect">
            <a:avLst/>
          </a:prstGeom>
          <a:noFill/>
        </p:spPr>
        <p:txBody>
          <a:bodyPr wrap="square" rtlCol="0">
            <a:spAutoFit/>
          </a:bodyPr>
          <a:lstStyle/>
          <a:p>
            <a:r>
              <a:rPr lang="en-US" dirty="0"/>
              <a:t>6</a:t>
            </a:r>
          </a:p>
        </p:txBody>
      </p:sp>
      <p:sp>
        <p:nvSpPr>
          <p:cNvPr id="19" name="TextBox 18"/>
          <p:cNvSpPr txBox="1"/>
          <p:nvPr/>
        </p:nvSpPr>
        <p:spPr>
          <a:xfrm>
            <a:off x="4368800" y="1828800"/>
            <a:ext cx="406400" cy="381000"/>
          </a:xfrm>
          <a:prstGeom prst="rect">
            <a:avLst/>
          </a:prstGeom>
          <a:noFill/>
        </p:spPr>
        <p:txBody>
          <a:bodyPr wrap="square" rtlCol="0">
            <a:spAutoFit/>
          </a:bodyPr>
          <a:lstStyle/>
          <a:p>
            <a:r>
              <a:rPr lang="en-US" dirty="0"/>
              <a:t>5</a:t>
            </a:r>
          </a:p>
        </p:txBody>
      </p:sp>
      <p:sp>
        <p:nvSpPr>
          <p:cNvPr id="20" name="TextBox 19"/>
          <p:cNvSpPr txBox="1"/>
          <p:nvPr/>
        </p:nvSpPr>
        <p:spPr>
          <a:xfrm>
            <a:off x="3454400" y="2057400"/>
            <a:ext cx="406400" cy="381000"/>
          </a:xfrm>
          <a:prstGeom prst="rect">
            <a:avLst/>
          </a:prstGeom>
          <a:noFill/>
        </p:spPr>
        <p:txBody>
          <a:bodyPr wrap="square" rtlCol="0">
            <a:spAutoFit/>
          </a:bodyPr>
          <a:lstStyle/>
          <a:p>
            <a:r>
              <a:rPr lang="en-US" dirty="0"/>
              <a:t>4</a:t>
            </a:r>
          </a:p>
        </p:txBody>
      </p:sp>
      <p:sp>
        <p:nvSpPr>
          <p:cNvPr id="21" name="TextBox 20"/>
          <p:cNvSpPr txBox="1"/>
          <p:nvPr/>
        </p:nvSpPr>
        <p:spPr>
          <a:xfrm>
            <a:off x="2844800" y="1600200"/>
            <a:ext cx="406400" cy="381000"/>
          </a:xfrm>
          <a:prstGeom prst="rect">
            <a:avLst/>
          </a:prstGeom>
          <a:noFill/>
        </p:spPr>
        <p:txBody>
          <a:bodyPr wrap="square" rtlCol="0">
            <a:spAutoFit/>
          </a:bodyPr>
          <a:lstStyle/>
          <a:p>
            <a:r>
              <a:rPr lang="en-US" dirty="0"/>
              <a:t>3</a:t>
            </a:r>
          </a:p>
        </p:txBody>
      </p:sp>
      <p:sp>
        <p:nvSpPr>
          <p:cNvPr id="22" name="TextBox 21"/>
          <p:cNvSpPr txBox="1"/>
          <p:nvPr/>
        </p:nvSpPr>
        <p:spPr>
          <a:xfrm>
            <a:off x="3251200" y="685800"/>
            <a:ext cx="406400" cy="381000"/>
          </a:xfrm>
          <a:prstGeom prst="rect">
            <a:avLst/>
          </a:prstGeom>
          <a:noFill/>
        </p:spPr>
        <p:txBody>
          <a:bodyPr wrap="square" rtlCol="0">
            <a:spAutoFit/>
          </a:bodyPr>
          <a:lstStyle/>
          <a:p>
            <a:r>
              <a:rPr lang="en-US" dirty="0"/>
              <a:t>2</a:t>
            </a:r>
          </a:p>
        </p:txBody>
      </p:sp>
      <p:sp>
        <p:nvSpPr>
          <p:cNvPr id="23" name="TextBox 22"/>
          <p:cNvSpPr txBox="1"/>
          <p:nvPr/>
        </p:nvSpPr>
        <p:spPr>
          <a:xfrm>
            <a:off x="914400" y="381000"/>
            <a:ext cx="406400" cy="381000"/>
          </a:xfrm>
          <a:prstGeom prst="rect">
            <a:avLst/>
          </a:prstGeom>
          <a:noFill/>
        </p:spPr>
        <p:txBody>
          <a:bodyPr wrap="square" rtlCol="0">
            <a:spAutoFit/>
          </a:bodyPr>
          <a:lstStyle/>
          <a:p>
            <a:r>
              <a:rPr lang="en-US" dirty="0" smtClean="0"/>
              <a:t>1</a:t>
            </a:r>
            <a:endParaRPr lang="en-US" dirty="0"/>
          </a:p>
        </p:txBody>
      </p:sp>
      <p:sp>
        <p:nvSpPr>
          <p:cNvPr id="24" name="TextBox 23"/>
          <p:cNvSpPr txBox="1"/>
          <p:nvPr/>
        </p:nvSpPr>
        <p:spPr>
          <a:xfrm>
            <a:off x="6197600" y="3124200"/>
            <a:ext cx="406400" cy="381000"/>
          </a:xfrm>
          <a:prstGeom prst="rect">
            <a:avLst/>
          </a:prstGeom>
          <a:noFill/>
        </p:spPr>
        <p:txBody>
          <a:bodyPr wrap="square" rtlCol="0">
            <a:spAutoFit/>
          </a:bodyPr>
          <a:lstStyle/>
          <a:p>
            <a:r>
              <a:rPr lang="en-US" dirty="0"/>
              <a:t>7</a:t>
            </a:r>
          </a:p>
        </p:txBody>
      </p:sp>
      <p:sp>
        <p:nvSpPr>
          <p:cNvPr id="25" name="Freeform 24"/>
          <p:cNvSpPr/>
          <p:nvPr/>
        </p:nvSpPr>
        <p:spPr>
          <a:xfrm>
            <a:off x="3460955" y="2713703"/>
            <a:ext cx="2635045" cy="840658"/>
          </a:xfrm>
          <a:custGeom>
            <a:avLst/>
            <a:gdLst>
              <a:gd name="connsiteX0" fmla="*/ 1976284 w 1976284"/>
              <a:gd name="connsiteY0" fmla="*/ 29497 h 840658"/>
              <a:gd name="connsiteX1" fmla="*/ 1932039 w 1976284"/>
              <a:gd name="connsiteY1" fmla="*/ 58994 h 840658"/>
              <a:gd name="connsiteX2" fmla="*/ 1828800 w 1976284"/>
              <a:gd name="connsiteY2" fmla="*/ 14749 h 840658"/>
              <a:gd name="connsiteX3" fmla="*/ 1784555 w 1976284"/>
              <a:gd name="connsiteY3" fmla="*/ 0 h 840658"/>
              <a:gd name="connsiteX4" fmla="*/ 1740310 w 1976284"/>
              <a:gd name="connsiteY4" fmla="*/ 44245 h 840658"/>
              <a:gd name="connsiteX5" fmla="*/ 1651819 w 1976284"/>
              <a:gd name="connsiteY5" fmla="*/ 14749 h 840658"/>
              <a:gd name="connsiteX6" fmla="*/ 1548581 w 1976284"/>
              <a:gd name="connsiteY6" fmla="*/ 88491 h 840658"/>
              <a:gd name="connsiteX7" fmla="*/ 1504336 w 1976284"/>
              <a:gd name="connsiteY7" fmla="*/ 73742 h 840658"/>
              <a:gd name="connsiteX8" fmla="*/ 1415845 w 1976284"/>
              <a:gd name="connsiteY8" fmla="*/ 117987 h 840658"/>
              <a:gd name="connsiteX9" fmla="*/ 1371600 w 1976284"/>
              <a:gd name="connsiteY9" fmla="*/ 88491 h 840658"/>
              <a:gd name="connsiteX10" fmla="*/ 1327355 w 1976284"/>
              <a:gd name="connsiteY10" fmla="*/ 117987 h 840658"/>
              <a:gd name="connsiteX11" fmla="*/ 1297858 w 1976284"/>
              <a:gd name="connsiteY11" fmla="*/ 162232 h 840658"/>
              <a:gd name="connsiteX12" fmla="*/ 1209368 w 1976284"/>
              <a:gd name="connsiteY12" fmla="*/ 191729 h 840658"/>
              <a:gd name="connsiteX13" fmla="*/ 1135626 w 1976284"/>
              <a:gd name="connsiteY13" fmla="*/ 176981 h 840658"/>
              <a:gd name="connsiteX14" fmla="*/ 1047136 w 1976284"/>
              <a:gd name="connsiteY14" fmla="*/ 206478 h 840658"/>
              <a:gd name="connsiteX15" fmla="*/ 914400 w 1976284"/>
              <a:gd name="connsiteY15" fmla="*/ 162232 h 840658"/>
              <a:gd name="connsiteX16" fmla="*/ 870155 w 1976284"/>
              <a:gd name="connsiteY16" fmla="*/ 147484 h 840658"/>
              <a:gd name="connsiteX17" fmla="*/ 825910 w 1976284"/>
              <a:gd name="connsiteY17" fmla="*/ 176981 h 840658"/>
              <a:gd name="connsiteX18" fmla="*/ 766916 w 1976284"/>
              <a:gd name="connsiteY18" fmla="*/ 265471 h 840658"/>
              <a:gd name="connsiteX19" fmla="*/ 722671 w 1976284"/>
              <a:gd name="connsiteY19" fmla="*/ 294968 h 840658"/>
              <a:gd name="connsiteX20" fmla="*/ 707923 w 1976284"/>
              <a:gd name="connsiteY20" fmla="*/ 339213 h 840658"/>
              <a:gd name="connsiteX21" fmla="*/ 619432 w 1976284"/>
              <a:gd name="connsiteY21" fmla="*/ 294968 h 840658"/>
              <a:gd name="connsiteX22" fmla="*/ 575187 w 1976284"/>
              <a:gd name="connsiteY22" fmla="*/ 309716 h 840658"/>
              <a:gd name="connsiteX23" fmla="*/ 486697 w 1976284"/>
              <a:gd name="connsiteY23" fmla="*/ 368710 h 840658"/>
              <a:gd name="connsiteX24" fmla="*/ 442452 w 1976284"/>
              <a:gd name="connsiteY24" fmla="*/ 353962 h 840658"/>
              <a:gd name="connsiteX25" fmla="*/ 309716 w 1976284"/>
              <a:gd name="connsiteY25" fmla="*/ 280220 h 840658"/>
              <a:gd name="connsiteX26" fmla="*/ 250723 w 1976284"/>
              <a:gd name="connsiteY26" fmla="*/ 309716 h 840658"/>
              <a:gd name="connsiteX27" fmla="*/ 206478 w 1976284"/>
              <a:gd name="connsiteY27" fmla="*/ 339213 h 840658"/>
              <a:gd name="connsiteX28" fmla="*/ 147484 w 1976284"/>
              <a:gd name="connsiteY28" fmla="*/ 324465 h 840658"/>
              <a:gd name="connsiteX29" fmla="*/ 73742 w 1976284"/>
              <a:gd name="connsiteY29" fmla="*/ 339213 h 840658"/>
              <a:gd name="connsiteX30" fmla="*/ 29497 w 1976284"/>
              <a:gd name="connsiteY30" fmla="*/ 427703 h 840658"/>
              <a:gd name="connsiteX31" fmla="*/ 44245 w 1976284"/>
              <a:gd name="connsiteY31" fmla="*/ 471949 h 840658"/>
              <a:gd name="connsiteX32" fmla="*/ 73742 w 1976284"/>
              <a:gd name="connsiteY32" fmla="*/ 516194 h 840658"/>
              <a:gd name="connsiteX33" fmla="*/ 44245 w 1976284"/>
              <a:gd name="connsiteY33" fmla="*/ 560439 h 840658"/>
              <a:gd name="connsiteX34" fmla="*/ 29497 w 1976284"/>
              <a:gd name="connsiteY34" fmla="*/ 707923 h 840658"/>
              <a:gd name="connsiteX35" fmla="*/ 44245 w 1976284"/>
              <a:gd name="connsiteY35" fmla="*/ 752168 h 840658"/>
              <a:gd name="connsiteX36" fmla="*/ 14749 w 1976284"/>
              <a:gd name="connsiteY36" fmla="*/ 796413 h 840658"/>
              <a:gd name="connsiteX37" fmla="*/ 0 w 1976284"/>
              <a:gd name="connsiteY37" fmla="*/ 840658 h 84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284" h="840658">
                <a:moveTo>
                  <a:pt x="1976284" y="29497"/>
                </a:moveTo>
                <a:cubicBezTo>
                  <a:pt x="1961536" y="39329"/>
                  <a:pt x="1949586" y="56487"/>
                  <a:pt x="1932039" y="58994"/>
                </a:cubicBezTo>
                <a:cubicBezTo>
                  <a:pt x="1884294" y="65815"/>
                  <a:pt x="1865037" y="32868"/>
                  <a:pt x="1828800" y="14749"/>
                </a:cubicBezTo>
                <a:cubicBezTo>
                  <a:pt x="1814895" y="7797"/>
                  <a:pt x="1799303" y="4916"/>
                  <a:pt x="1784555" y="0"/>
                </a:cubicBezTo>
                <a:cubicBezTo>
                  <a:pt x="1769807" y="14748"/>
                  <a:pt x="1761040" y="41942"/>
                  <a:pt x="1740310" y="44245"/>
                </a:cubicBezTo>
                <a:cubicBezTo>
                  <a:pt x="1709408" y="47679"/>
                  <a:pt x="1651819" y="14749"/>
                  <a:pt x="1651819" y="14749"/>
                </a:cubicBezTo>
                <a:cubicBezTo>
                  <a:pt x="1616385" y="121052"/>
                  <a:pt x="1651208" y="114148"/>
                  <a:pt x="1548581" y="88491"/>
                </a:cubicBezTo>
                <a:cubicBezTo>
                  <a:pt x="1533499" y="84720"/>
                  <a:pt x="1519084" y="78658"/>
                  <a:pt x="1504336" y="73742"/>
                </a:cubicBezTo>
                <a:cubicBezTo>
                  <a:pt x="1488928" y="84014"/>
                  <a:pt x="1440270" y="122058"/>
                  <a:pt x="1415845" y="117987"/>
                </a:cubicBezTo>
                <a:cubicBezTo>
                  <a:pt x="1398361" y="115073"/>
                  <a:pt x="1386348" y="98323"/>
                  <a:pt x="1371600" y="88491"/>
                </a:cubicBezTo>
                <a:cubicBezTo>
                  <a:pt x="1356852" y="98323"/>
                  <a:pt x="1339889" y="105453"/>
                  <a:pt x="1327355" y="117987"/>
                </a:cubicBezTo>
                <a:cubicBezTo>
                  <a:pt x="1314821" y="130521"/>
                  <a:pt x="1312889" y="152838"/>
                  <a:pt x="1297858" y="162232"/>
                </a:cubicBezTo>
                <a:cubicBezTo>
                  <a:pt x="1271492" y="178711"/>
                  <a:pt x="1209368" y="191729"/>
                  <a:pt x="1209368" y="191729"/>
                </a:cubicBezTo>
                <a:cubicBezTo>
                  <a:pt x="1184787" y="186813"/>
                  <a:pt x="1160590" y="174711"/>
                  <a:pt x="1135626" y="176981"/>
                </a:cubicBezTo>
                <a:cubicBezTo>
                  <a:pt x="1104661" y="179796"/>
                  <a:pt x="1047136" y="206478"/>
                  <a:pt x="1047136" y="206478"/>
                </a:cubicBezTo>
                <a:lnTo>
                  <a:pt x="914400" y="162232"/>
                </a:lnTo>
                <a:lnTo>
                  <a:pt x="870155" y="147484"/>
                </a:lnTo>
                <a:cubicBezTo>
                  <a:pt x="855407" y="157316"/>
                  <a:pt x="837582" y="163641"/>
                  <a:pt x="825910" y="176981"/>
                </a:cubicBezTo>
                <a:cubicBezTo>
                  <a:pt x="802565" y="203660"/>
                  <a:pt x="796413" y="245806"/>
                  <a:pt x="766916" y="265471"/>
                </a:cubicBezTo>
                <a:lnTo>
                  <a:pt x="722671" y="294968"/>
                </a:lnTo>
                <a:cubicBezTo>
                  <a:pt x="717755" y="309716"/>
                  <a:pt x="721828" y="332260"/>
                  <a:pt x="707923" y="339213"/>
                </a:cubicBezTo>
                <a:cubicBezTo>
                  <a:pt x="690477" y="347936"/>
                  <a:pt x="626883" y="299935"/>
                  <a:pt x="619432" y="294968"/>
                </a:cubicBezTo>
                <a:cubicBezTo>
                  <a:pt x="604684" y="299884"/>
                  <a:pt x="588777" y="302166"/>
                  <a:pt x="575187" y="309716"/>
                </a:cubicBezTo>
                <a:cubicBezTo>
                  <a:pt x="544198" y="326932"/>
                  <a:pt x="486697" y="368710"/>
                  <a:pt x="486697" y="368710"/>
                </a:cubicBezTo>
                <a:cubicBezTo>
                  <a:pt x="471949" y="363794"/>
                  <a:pt x="456042" y="361512"/>
                  <a:pt x="442452" y="353962"/>
                </a:cubicBezTo>
                <a:cubicBezTo>
                  <a:pt x="290313" y="269441"/>
                  <a:pt x="409831" y="313591"/>
                  <a:pt x="309716" y="280220"/>
                </a:cubicBezTo>
                <a:cubicBezTo>
                  <a:pt x="290052" y="290052"/>
                  <a:pt x="269812" y="298808"/>
                  <a:pt x="250723" y="309716"/>
                </a:cubicBezTo>
                <a:cubicBezTo>
                  <a:pt x="235333" y="318510"/>
                  <a:pt x="224025" y="336706"/>
                  <a:pt x="206478" y="339213"/>
                </a:cubicBezTo>
                <a:cubicBezTo>
                  <a:pt x="186412" y="342080"/>
                  <a:pt x="167149" y="329381"/>
                  <a:pt x="147484" y="324465"/>
                </a:cubicBezTo>
                <a:cubicBezTo>
                  <a:pt x="122903" y="329381"/>
                  <a:pt x="95507" y="326776"/>
                  <a:pt x="73742" y="339213"/>
                </a:cubicBezTo>
                <a:cubicBezTo>
                  <a:pt x="50196" y="352667"/>
                  <a:pt x="37067" y="404992"/>
                  <a:pt x="29497" y="427703"/>
                </a:cubicBezTo>
                <a:cubicBezTo>
                  <a:pt x="34413" y="442452"/>
                  <a:pt x="37293" y="458044"/>
                  <a:pt x="44245" y="471949"/>
                </a:cubicBezTo>
                <a:cubicBezTo>
                  <a:pt x="52172" y="487803"/>
                  <a:pt x="73742" y="498469"/>
                  <a:pt x="73742" y="516194"/>
                </a:cubicBezTo>
                <a:cubicBezTo>
                  <a:pt x="73742" y="533919"/>
                  <a:pt x="54077" y="545691"/>
                  <a:pt x="44245" y="560439"/>
                </a:cubicBezTo>
                <a:cubicBezTo>
                  <a:pt x="10969" y="660268"/>
                  <a:pt x="5494" y="623909"/>
                  <a:pt x="29497" y="707923"/>
                </a:cubicBezTo>
                <a:cubicBezTo>
                  <a:pt x="33768" y="722871"/>
                  <a:pt x="39329" y="737420"/>
                  <a:pt x="44245" y="752168"/>
                </a:cubicBezTo>
                <a:cubicBezTo>
                  <a:pt x="34413" y="766916"/>
                  <a:pt x="22676" y="780559"/>
                  <a:pt x="14749" y="796413"/>
                </a:cubicBezTo>
                <a:cubicBezTo>
                  <a:pt x="7797" y="810318"/>
                  <a:pt x="0" y="840658"/>
                  <a:pt x="0" y="840658"/>
                </a:cubicBezTo>
              </a:path>
            </a:pathLst>
          </a:cu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323303" y="2300748"/>
            <a:ext cx="1101213" cy="3878826"/>
          </a:xfrm>
          <a:custGeom>
            <a:avLst/>
            <a:gdLst>
              <a:gd name="connsiteX0" fmla="*/ 132736 w 825910"/>
              <a:gd name="connsiteY0" fmla="*/ 0 h 3878826"/>
              <a:gd name="connsiteX1" fmla="*/ 117988 w 825910"/>
              <a:gd name="connsiteY1" fmla="*/ 58994 h 3878826"/>
              <a:gd name="connsiteX2" fmla="*/ 103239 w 825910"/>
              <a:gd name="connsiteY2" fmla="*/ 132736 h 3878826"/>
              <a:gd name="connsiteX3" fmla="*/ 58994 w 825910"/>
              <a:gd name="connsiteY3" fmla="*/ 162233 h 3878826"/>
              <a:gd name="connsiteX4" fmla="*/ 88491 w 825910"/>
              <a:gd name="connsiteY4" fmla="*/ 265471 h 3878826"/>
              <a:gd name="connsiteX5" fmla="*/ 132736 w 825910"/>
              <a:gd name="connsiteY5" fmla="*/ 280220 h 3878826"/>
              <a:gd name="connsiteX6" fmla="*/ 88491 w 825910"/>
              <a:gd name="connsiteY6" fmla="*/ 294968 h 3878826"/>
              <a:gd name="connsiteX7" fmla="*/ 29497 w 825910"/>
              <a:gd name="connsiteY7" fmla="*/ 383458 h 3878826"/>
              <a:gd name="connsiteX8" fmla="*/ 44246 w 825910"/>
              <a:gd name="connsiteY8" fmla="*/ 427704 h 3878826"/>
              <a:gd name="connsiteX9" fmla="*/ 73742 w 825910"/>
              <a:gd name="connsiteY9" fmla="*/ 471949 h 3878826"/>
              <a:gd name="connsiteX10" fmla="*/ 29497 w 825910"/>
              <a:gd name="connsiteY10" fmla="*/ 501446 h 3878826"/>
              <a:gd name="connsiteX11" fmla="*/ 14749 w 825910"/>
              <a:gd name="connsiteY11" fmla="*/ 545691 h 3878826"/>
              <a:gd name="connsiteX12" fmla="*/ 44246 w 825910"/>
              <a:gd name="connsiteY12" fmla="*/ 663678 h 3878826"/>
              <a:gd name="connsiteX13" fmla="*/ 29497 w 825910"/>
              <a:gd name="connsiteY13" fmla="*/ 707923 h 3878826"/>
              <a:gd name="connsiteX14" fmla="*/ 0 w 825910"/>
              <a:gd name="connsiteY14" fmla="*/ 752168 h 3878826"/>
              <a:gd name="connsiteX15" fmla="*/ 29497 w 825910"/>
              <a:gd name="connsiteY15" fmla="*/ 840658 h 3878826"/>
              <a:gd name="connsiteX16" fmla="*/ 73742 w 825910"/>
              <a:gd name="connsiteY16" fmla="*/ 929149 h 3878826"/>
              <a:gd name="connsiteX17" fmla="*/ 58994 w 825910"/>
              <a:gd name="connsiteY17" fmla="*/ 1017639 h 3878826"/>
              <a:gd name="connsiteX18" fmla="*/ 103239 w 825910"/>
              <a:gd name="connsiteY18" fmla="*/ 1032387 h 3878826"/>
              <a:gd name="connsiteX19" fmla="*/ 132736 w 825910"/>
              <a:gd name="connsiteY19" fmla="*/ 1076633 h 3878826"/>
              <a:gd name="connsiteX20" fmla="*/ 147484 w 825910"/>
              <a:gd name="connsiteY20" fmla="*/ 1120878 h 3878826"/>
              <a:gd name="connsiteX21" fmla="*/ 235975 w 825910"/>
              <a:gd name="connsiteY21" fmla="*/ 1150375 h 3878826"/>
              <a:gd name="connsiteX22" fmla="*/ 250723 w 825910"/>
              <a:gd name="connsiteY22" fmla="*/ 1194620 h 3878826"/>
              <a:gd name="connsiteX23" fmla="*/ 294968 w 825910"/>
              <a:gd name="connsiteY23" fmla="*/ 1224117 h 3878826"/>
              <a:gd name="connsiteX24" fmla="*/ 280220 w 825910"/>
              <a:gd name="connsiteY24" fmla="*/ 1268362 h 3878826"/>
              <a:gd name="connsiteX25" fmla="*/ 294968 w 825910"/>
              <a:gd name="connsiteY25" fmla="*/ 1327355 h 3878826"/>
              <a:gd name="connsiteX26" fmla="*/ 368710 w 825910"/>
              <a:gd name="connsiteY26" fmla="*/ 1342104 h 3878826"/>
              <a:gd name="connsiteX27" fmla="*/ 412955 w 825910"/>
              <a:gd name="connsiteY27" fmla="*/ 1356852 h 3878826"/>
              <a:gd name="connsiteX28" fmla="*/ 398207 w 825910"/>
              <a:gd name="connsiteY28" fmla="*/ 1401097 h 3878826"/>
              <a:gd name="connsiteX29" fmla="*/ 501446 w 825910"/>
              <a:gd name="connsiteY29" fmla="*/ 1460091 h 3878826"/>
              <a:gd name="connsiteX30" fmla="*/ 545691 w 825910"/>
              <a:gd name="connsiteY30" fmla="*/ 1474839 h 3878826"/>
              <a:gd name="connsiteX31" fmla="*/ 619433 w 825910"/>
              <a:gd name="connsiteY31" fmla="*/ 1592826 h 3878826"/>
              <a:gd name="connsiteX32" fmla="*/ 648929 w 825910"/>
              <a:gd name="connsiteY32" fmla="*/ 1637071 h 3878826"/>
              <a:gd name="connsiteX33" fmla="*/ 648929 w 825910"/>
              <a:gd name="connsiteY33" fmla="*/ 1740310 h 3878826"/>
              <a:gd name="connsiteX34" fmla="*/ 693175 w 825910"/>
              <a:gd name="connsiteY34" fmla="*/ 1755058 h 3878826"/>
              <a:gd name="connsiteX35" fmla="*/ 737420 w 825910"/>
              <a:gd name="connsiteY35" fmla="*/ 1843549 h 3878826"/>
              <a:gd name="connsiteX36" fmla="*/ 781665 w 825910"/>
              <a:gd name="connsiteY36" fmla="*/ 1858297 h 3878826"/>
              <a:gd name="connsiteX37" fmla="*/ 766917 w 825910"/>
              <a:gd name="connsiteY37" fmla="*/ 1902542 h 3878826"/>
              <a:gd name="connsiteX38" fmla="*/ 825910 w 825910"/>
              <a:gd name="connsiteY38" fmla="*/ 1991033 h 3878826"/>
              <a:gd name="connsiteX39" fmla="*/ 796413 w 825910"/>
              <a:gd name="connsiteY39" fmla="*/ 2079523 h 3878826"/>
              <a:gd name="connsiteX40" fmla="*/ 825910 w 825910"/>
              <a:gd name="connsiteY40" fmla="*/ 2168013 h 3878826"/>
              <a:gd name="connsiteX41" fmla="*/ 766917 w 825910"/>
              <a:gd name="connsiteY41" fmla="*/ 2256504 h 3878826"/>
              <a:gd name="connsiteX42" fmla="*/ 693175 w 825910"/>
              <a:gd name="connsiteY42" fmla="*/ 2359742 h 3878826"/>
              <a:gd name="connsiteX43" fmla="*/ 663678 w 825910"/>
              <a:gd name="connsiteY43" fmla="*/ 2403987 h 3878826"/>
              <a:gd name="connsiteX44" fmla="*/ 648929 w 825910"/>
              <a:gd name="connsiteY44" fmla="*/ 2551471 h 3878826"/>
              <a:gd name="connsiteX45" fmla="*/ 634181 w 825910"/>
              <a:gd name="connsiteY45" fmla="*/ 2595717 h 3878826"/>
              <a:gd name="connsiteX46" fmla="*/ 663678 w 825910"/>
              <a:gd name="connsiteY46" fmla="*/ 2684207 h 3878826"/>
              <a:gd name="connsiteX47" fmla="*/ 634181 w 825910"/>
              <a:gd name="connsiteY47" fmla="*/ 2816942 h 3878826"/>
              <a:gd name="connsiteX48" fmla="*/ 634181 w 825910"/>
              <a:gd name="connsiteY48" fmla="*/ 2949678 h 3878826"/>
              <a:gd name="connsiteX49" fmla="*/ 634181 w 825910"/>
              <a:gd name="connsiteY49" fmla="*/ 3111910 h 3878826"/>
              <a:gd name="connsiteX50" fmla="*/ 663678 w 825910"/>
              <a:gd name="connsiteY50" fmla="*/ 3200400 h 3878826"/>
              <a:gd name="connsiteX51" fmla="*/ 678426 w 825910"/>
              <a:gd name="connsiteY51" fmla="*/ 3244646 h 3878826"/>
              <a:gd name="connsiteX52" fmla="*/ 663678 w 825910"/>
              <a:gd name="connsiteY52" fmla="*/ 3524865 h 3878826"/>
              <a:gd name="connsiteX53" fmla="*/ 693175 w 825910"/>
              <a:gd name="connsiteY53" fmla="*/ 3613355 h 3878826"/>
              <a:gd name="connsiteX54" fmla="*/ 663678 w 825910"/>
              <a:gd name="connsiteY54" fmla="*/ 3878826 h 387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25910" h="3878826">
                <a:moveTo>
                  <a:pt x="132736" y="0"/>
                </a:moveTo>
                <a:cubicBezTo>
                  <a:pt x="127820" y="19665"/>
                  <a:pt x="122385" y="39207"/>
                  <a:pt x="117988" y="58994"/>
                </a:cubicBezTo>
                <a:cubicBezTo>
                  <a:pt x="112550" y="83465"/>
                  <a:pt x="115676" y="110971"/>
                  <a:pt x="103239" y="132736"/>
                </a:cubicBezTo>
                <a:cubicBezTo>
                  <a:pt x="94445" y="148126"/>
                  <a:pt x="73742" y="152401"/>
                  <a:pt x="58994" y="162233"/>
                </a:cubicBezTo>
                <a:cubicBezTo>
                  <a:pt x="59122" y="162746"/>
                  <a:pt x="81437" y="258417"/>
                  <a:pt x="88491" y="265471"/>
                </a:cubicBezTo>
                <a:cubicBezTo>
                  <a:pt x="99484" y="276464"/>
                  <a:pt x="117988" y="275304"/>
                  <a:pt x="132736" y="280220"/>
                </a:cubicBezTo>
                <a:cubicBezTo>
                  <a:pt x="117988" y="285136"/>
                  <a:pt x="101426" y="286345"/>
                  <a:pt x="88491" y="294968"/>
                </a:cubicBezTo>
                <a:cubicBezTo>
                  <a:pt x="41145" y="326532"/>
                  <a:pt x="44960" y="337072"/>
                  <a:pt x="29497" y="383458"/>
                </a:cubicBezTo>
                <a:cubicBezTo>
                  <a:pt x="34413" y="398207"/>
                  <a:pt x="37293" y="413799"/>
                  <a:pt x="44246" y="427704"/>
                </a:cubicBezTo>
                <a:cubicBezTo>
                  <a:pt x="52173" y="443558"/>
                  <a:pt x="77218" y="454568"/>
                  <a:pt x="73742" y="471949"/>
                </a:cubicBezTo>
                <a:cubicBezTo>
                  <a:pt x="70266" y="489330"/>
                  <a:pt x="44245" y="491614"/>
                  <a:pt x="29497" y="501446"/>
                </a:cubicBezTo>
                <a:cubicBezTo>
                  <a:pt x="24581" y="516194"/>
                  <a:pt x="14749" y="530145"/>
                  <a:pt x="14749" y="545691"/>
                </a:cubicBezTo>
                <a:cubicBezTo>
                  <a:pt x="14749" y="581289"/>
                  <a:pt x="32607" y="628762"/>
                  <a:pt x="44246" y="663678"/>
                </a:cubicBezTo>
                <a:cubicBezTo>
                  <a:pt x="39330" y="678426"/>
                  <a:pt x="36450" y="694018"/>
                  <a:pt x="29497" y="707923"/>
                </a:cubicBezTo>
                <a:cubicBezTo>
                  <a:pt x="21570" y="723777"/>
                  <a:pt x="0" y="734443"/>
                  <a:pt x="0" y="752168"/>
                </a:cubicBezTo>
                <a:cubicBezTo>
                  <a:pt x="0" y="783260"/>
                  <a:pt x="19665" y="811161"/>
                  <a:pt x="29497" y="840658"/>
                </a:cubicBezTo>
                <a:cubicBezTo>
                  <a:pt x="49851" y="901719"/>
                  <a:pt x="35623" y="871969"/>
                  <a:pt x="73742" y="929149"/>
                </a:cubicBezTo>
                <a:cubicBezTo>
                  <a:pt x="54188" y="958481"/>
                  <a:pt x="22358" y="981003"/>
                  <a:pt x="58994" y="1017639"/>
                </a:cubicBezTo>
                <a:cubicBezTo>
                  <a:pt x="69987" y="1028632"/>
                  <a:pt x="88491" y="1027471"/>
                  <a:pt x="103239" y="1032387"/>
                </a:cubicBezTo>
                <a:cubicBezTo>
                  <a:pt x="113071" y="1047136"/>
                  <a:pt x="124809" y="1060779"/>
                  <a:pt x="132736" y="1076633"/>
                </a:cubicBezTo>
                <a:cubicBezTo>
                  <a:pt x="139688" y="1090538"/>
                  <a:pt x="134834" y="1111842"/>
                  <a:pt x="147484" y="1120878"/>
                </a:cubicBezTo>
                <a:cubicBezTo>
                  <a:pt x="172785" y="1138950"/>
                  <a:pt x="235975" y="1150375"/>
                  <a:pt x="235975" y="1150375"/>
                </a:cubicBezTo>
                <a:cubicBezTo>
                  <a:pt x="240891" y="1165123"/>
                  <a:pt x="241012" y="1182481"/>
                  <a:pt x="250723" y="1194620"/>
                </a:cubicBezTo>
                <a:cubicBezTo>
                  <a:pt x="261796" y="1208461"/>
                  <a:pt x="288385" y="1207659"/>
                  <a:pt x="294968" y="1224117"/>
                </a:cubicBezTo>
                <a:cubicBezTo>
                  <a:pt x="300742" y="1238551"/>
                  <a:pt x="285136" y="1253614"/>
                  <a:pt x="280220" y="1268362"/>
                </a:cubicBezTo>
                <a:cubicBezTo>
                  <a:pt x="285136" y="1288026"/>
                  <a:pt x="279397" y="1314379"/>
                  <a:pt x="294968" y="1327355"/>
                </a:cubicBezTo>
                <a:cubicBezTo>
                  <a:pt x="314225" y="1343403"/>
                  <a:pt x="344391" y="1336024"/>
                  <a:pt x="368710" y="1342104"/>
                </a:cubicBezTo>
                <a:cubicBezTo>
                  <a:pt x="383792" y="1345875"/>
                  <a:pt x="398207" y="1351936"/>
                  <a:pt x="412955" y="1356852"/>
                </a:cubicBezTo>
                <a:cubicBezTo>
                  <a:pt x="408039" y="1371600"/>
                  <a:pt x="398207" y="1385551"/>
                  <a:pt x="398207" y="1401097"/>
                </a:cubicBezTo>
                <a:cubicBezTo>
                  <a:pt x="398207" y="1471331"/>
                  <a:pt x="444179" y="1447365"/>
                  <a:pt x="501446" y="1460091"/>
                </a:cubicBezTo>
                <a:cubicBezTo>
                  <a:pt x="516622" y="1463463"/>
                  <a:pt x="530943" y="1469923"/>
                  <a:pt x="545691" y="1474839"/>
                </a:cubicBezTo>
                <a:cubicBezTo>
                  <a:pt x="580793" y="1580145"/>
                  <a:pt x="549318" y="1546082"/>
                  <a:pt x="619433" y="1592826"/>
                </a:cubicBezTo>
                <a:cubicBezTo>
                  <a:pt x="629265" y="1607574"/>
                  <a:pt x="646422" y="1619524"/>
                  <a:pt x="648929" y="1637071"/>
                </a:cubicBezTo>
                <a:cubicBezTo>
                  <a:pt x="655165" y="1680725"/>
                  <a:pt x="608786" y="1700167"/>
                  <a:pt x="648929" y="1740310"/>
                </a:cubicBezTo>
                <a:cubicBezTo>
                  <a:pt x="659922" y="1751303"/>
                  <a:pt x="678426" y="1750142"/>
                  <a:pt x="693175" y="1755058"/>
                </a:cubicBezTo>
                <a:cubicBezTo>
                  <a:pt x="702891" y="1784206"/>
                  <a:pt x="711428" y="1822755"/>
                  <a:pt x="737420" y="1843549"/>
                </a:cubicBezTo>
                <a:cubicBezTo>
                  <a:pt x="749559" y="1853260"/>
                  <a:pt x="766917" y="1853381"/>
                  <a:pt x="781665" y="1858297"/>
                </a:cubicBezTo>
                <a:cubicBezTo>
                  <a:pt x="776749" y="1873045"/>
                  <a:pt x="762001" y="1887794"/>
                  <a:pt x="766917" y="1902542"/>
                </a:cubicBezTo>
                <a:cubicBezTo>
                  <a:pt x="778127" y="1936174"/>
                  <a:pt x="825910" y="1991033"/>
                  <a:pt x="825910" y="1991033"/>
                </a:cubicBezTo>
                <a:cubicBezTo>
                  <a:pt x="816078" y="2020530"/>
                  <a:pt x="786581" y="2050026"/>
                  <a:pt x="796413" y="2079523"/>
                </a:cubicBezTo>
                <a:lnTo>
                  <a:pt x="825910" y="2168013"/>
                </a:lnTo>
                <a:cubicBezTo>
                  <a:pt x="806246" y="2197510"/>
                  <a:pt x="778128" y="2222872"/>
                  <a:pt x="766917" y="2256504"/>
                </a:cubicBezTo>
                <a:cubicBezTo>
                  <a:pt x="732504" y="2359742"/>
                  <a:pt x="766917" y="2335162"/>
                  <a:pt x="693175" y="2359742"/>
                </a:cubicBezTo>
                <a:cubicBezTo>
                  <a:pt x="683343" y="2374490"/>
                  <a:pt x="665442" y="2386350"/>
                  <a:pt x="663678" y="2403987"/>
                </a:cubicBezTo>
                <a:cubicBezTo>
                  <a:pt x="646422" y="2576538"/>
                  <a:pt x="715306" y="2451907"/>
                  <a:pt x="648929" y="2551471"/>
                </a:cubicBezTo>
                <a:cubicBezTo>
                  <a:pt x="644013" y="2566220"/>
                  <a:pt x="632464" y="2580266"/>
                  <a:pt x="634181" y="2595717"/>
                </a:cubicBezTo>
                <a:cubicBezTo>
                  <a:pt x="637615" y="2626619"/>
                  <a:pt x="663678" y="2684207"/>
                  <a:pt x="663678" y="2684207"/>
                </a:cubicBezTo>
                <a:cubicBezTo>
                  <a:pt x="594852" y="2787445"/>
                  <a:pt x="585019" y="2743200"/>
                  <a:pt x="634181" y="2816942"/>
                </a:cubicBezTo>
                <a:cubicBezTo>
                  <a:pt x="669283" y="2922249"/>
                  <a:pt x="680925" y="2879563"/>
                  <a:pt x="634181" y="2949678"/>
                </a:cubicBezTo>
                <a:cubicBezTo>
                  <a:pt x="614289" y="3029248"/>
                  <a:pt x="610930" y="3011153"/>
                  <a:pt x="634181" y="3111910"/>
                </a:cubicBezTo>
                <a:cubicBezTo>
                  <a:pt x="641172" y="3142206"/>
                  <a:pt x="653846" y="3170903"/>
                  <a:pt x="663678" y="3200400"/>
                </a:cubicBezTo>
                <a:lnTo>
                  <a:pt x="678426" y="3244646"/>
                </a:lnTo>
                <a:cubicBezTo>
                  <a:pt x="608710" y="3349218"/>
                  <a:pt x="632268" y="3294532"/>
                  <a:pt x="663678" y="3524865"/>
                </a:cubicBezTo>
                <a:cubicBezTo>
                  <a:pt x="667879" y="3555672"/>
                  <a:pt x="693175" y="3613355"/>
                  <a:pt x="693175" y="3613355"/>
                </a:cubicBezTo>
                <a:cubicBezTo>
                  <a:pt x="645023" y="3757812"/>
                  <a:pt x="663678" y="3670753"/>
                  <a:pt x="663678" y="3878826"/>
                </a:cubicBezTo>
              </a:path>
            </a:pathLst>
          </a:cu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149600" y="2362200"/>
            <a:ext cx="609600" cy="381000"/>
          </a:xfrm>
          <a:prstGeom prst="rect">
            <a:avLst/>
          </a:prstGeom>
          <a:noFill/>
        </p:spPr>
        <p:txBody>
          <a:bodyPr wrap="square" rtlCol="0">
            <a:spAutoFit/>
          </a:bodyPr>
          <a:lstStyle/>
          <a:p>
            <a:r>
              <a:rPr lang="en-US" dirty="0"/>
              <a:t>H</a:t>
            </a:r>
          </a:p>
        </p:txBody>
      </p:sp>
      <p:sp>
        <p:nvSpPr>
          <p:cNvPr id="28" name="TextBox 27"/>
          <p:cNvSpPr txBox="1"/>
          <p:nvPr/>
        </p:nvSpPr>
        <p:spPr>
          <a:xfrm>
            <a:off x="3860800" y="5181600"/>
            <a:ext cx="609600" cy="381000"/>
          </a:xfrm>
          <a:prstGeom prst="rect">
            <a:avLst/>
          </a:prstGeom>
          <a:noFill/>
        </p:spPr>
        <p:txBody>
          <a:bodyPr wrap="square" rtlCol="0">
            <a:spAutoFit/>
          </a:bodyPr>
          <a:lstStyle/>
          <a:p>
            <a:r>
              <a:rPr lang="en-US" dirty="0"/>
              <a:t>H</a:t>
            </a:r>
          </a:p>
        </p:txBody>
      </p:sp>
      <p:sp>
        <p:nvSpPr>
          <p:cNvPr id="29" name="TextBox 28"/>
          <p:cNvSpPr txBox="1"/>
          <p:nvPr/>
        </p:nvSpPr>
        <p:spPr>
          <a:xfrm>
            <a:off x="609600" y="533401"/>
            <a:ext cx="609600" cy="276999"/>
          </a:xfrm>
          <a:prstGeom prst="rect">
            <a:avLst/>
          </a:prstGeom>
          <a:noFill/>
        </p:spPr>
        <p:txBody>
          <a:bodyPr wrap="square" rtlCol="0">
            <a:spAutoFit/>
          </a:bodyPr>
          <a:lstStyle/>
          <a:p>
            <a:r>
              <a:rPr lang="en-US" sz="1200" dirty="0" smtClean="0"/>
              <a:t>M</a:t>
            </a:r>
            <a:endParaRPr lang="en-US" sz="1200" dirty="0"/>
          </a:p>
        </p:txBody>
      </p:sp>
      <p:sp>
        <p:nvSpPr>
          <p:cNvPr id="31" name="TextBox 30"/>
          <p:cNvSpPr txBox="1"/>
          <p:nvPr/>
        </p:nvSpPr>
        <p:spPr>
          <a:xfrm>
            <a:off x="4470400" y="2514600"/>
            <a:ext cx="609600" cy="381000"/>
          </a:xfrm>
          <a:prstGeom prst="rect">
            <a:avLst/>
          </a:prstGeom>
          <a:noFill/>
        </p:spPr>
        <p:txBody>
          <a:bodyPr wrap="square" rtlCol="0">
            <a:spAutoFit/>
          </a:bodyPr>
          <a:lstStyle/>
          <a:p>
            <a:r>
              <a:rPr lang="en-US" dirty="0"/>
              <a:t>G</a:t>
            </a:r>
          </a:p>
        </p:txBody>
      </p:sp>
      <p:sp>
        <p:nvSpPr>
          <p:cNvPr id="32" name="TextBox 31"/>
          <p:cNvSpPr txBox="1"/>
          <p:nvPr/>
        </p:nvSpPr>
        <p:spPr>
          <a:xfrm>
            <a:off x="203200" y="1524000"/>
            <a:ext cx="609600" cy="381000"/>
          </a:xfrm>
          <a:prstGeom prst="rect">
            <a:avLst/>
          </a:prstGeom>
          <a:noFill/>
        </p:spPr>
        <p:txBody>
          <a:bodyPr wrap="square" rtlCol="0">
            <a:spAutoFit/>
          </a:bodyPr>
          <a:lstStyle/>
          <a:p>
            <a:r>
              <a:rPr lang="en-US" dirty="0" smtClean="0"/>
              <a:t>A</a:t>
            </a:r>
            <a:endParaRPr lang="en-US" dirty="0"/>
          </a:p>
        </p:txBody>
      </p:sp>
      <p:sp>
        <p:nvSpPr>
          <p:cNvPr id="19458" name="AutoShape 2" descr="central americ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Latin America (orthographic projection).sv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 name="Picture 38" descr="Latin_America_(orthographic_projection).svg.png"/>
          <p:cNvPicPr>
            <a:picLocks noChangeAspect="1"/>
          </p:cNvPicPr>
          <p:nvPr/>
        </p:nvPicPr>
        <p:blipFill>
          <a:blip r:embed="rId4" cstate="print"/>
          <a:stretch>
            <a:fillRect/>
          </a:stretch>
        </p:blipFill>
        <p:spPr>
          <a:xfrm>
            <a:off x="8432800" y="762000"/>
            <a:ext cx="2794000" cy="2095500"/>
          </a:xfrm>
          <a:prstGeom prst="rect">
            <a:avLst/>
          </a:prstGeom>
        </p:spPr>
      </p:pic>
      <p:sp>
        <p:nvSpPr>
          <p:cNvPr id="40" name="TextBox 39"/>
          <p:cNvSpPr txBox="1"/>
          <p:nvPr/>
        </p:nvSpPr>
        <p:spPr>
          <a:xfrm>
            <a:off x="7721600" y="0"/>
            <a:ext cx="4775200" cy="707886"/>
          </a:xfrm>
          <a:prstGeom prst="rect">
            <a:avLst/>
          </a:prstGeom>
          <a:noFill/>
        </p:spPr>
        <p:txBody>
          <a:bodyPr wrap="square" rtlCol="0">
            <a:spAutoFit/>
          </a:bodyPr>
          <a:lstStyle/>
          <a:p>
            <a:r>
              <a:rPr lang="en-US" sz="4000" dirty="0" smtClean="0"/>
              <a:t>Latin America</a:t>
            </a:r>
            <a:endParaRPr lang="en-US" sz="4000" dirty="0"/>
          </a:p>
        </p:txBody>
      </p:sp>
      <p:sp>
        <p:nvSpPr>
          <p:cNvPr id="41" name="TextBox 40"/>
          <p:cNvSpPr txBox="1"/>
          <p:nvPr/>
        </p:nvSpPr>
        <p:spPr>
          <a:xfrm>
            <a:off x="1524000" y="0"/>
            <a:ext cx="406400" cy="381000"/>
          </a:xfrm>
          <a:prstGeom prst="rect">
            <a:avLst/>
          </a:prstGeom>
          <a:noFill/>
        </p:spPr>
        <p:txBody>
          <a:bodyPr wrap="square" rtlCol="0">
            <a:spAutoFit/>
          </a:bodyPr>
          <a:lstStyle/>
          <a:p>
            <a:r>
              <a:rPr lang="en-US" dirty="0"/>
              <a:t>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https://encrypted-tbn0.gstatic.com/images?q=tbn:ANd9GcRui0HEgKdb1s2Hd4HNXWjWs6r95T_wLJm8xFBBAvhG77Dl1LfsdoFWOJnB1A&amp;s"/>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4276" name="Picture 4" descr="https://encrypted-tbn0.gstatic.com/images?q=tbn:ANd9GcS99haddIky8f5sOqOdGv4PyHPFjzk4eqR1ZgFu3gee4Ms-zieNhrL8-wM5Sic&amp;s"/>
          <p:cNvPicPr>
            <a:picLocks noChangeAspect="1" noChangeArrowheads="1"/>
          </p:cNvPicPr>
          <p:nvPr/>
        </p:nvPicPr>
        <p:blipFill>
          <a:blip r:embed="rId3" cstate="print"/>
          <a:srcRect/>
          <a:stretch>
            <a:fillRect/>
          </a:stretch>
        </p:blipFill>
        <p:spPr bwMode="auto">
          <a:xfrm>
            <a:off x="589528" y="352129"/>
            <a:ext cx="2169171" cy="3265421"/>
          </a:xfrm>
          <a:prstGeom prst="rect">
            <a:avLst/>
          </a:prstGeom>
          <a:noFill/>
        </p:spPr>
      </p:pic>
      <p:pic>
        <p:nvPicPr>
          <p:cNvPr id="54278" name="Picture 6" descr="https://encrypted-tbn0.gstatic.com/images?q=tbn:ANd9GcSlHUgM1cvpmeObiwROkeSTiVy2gW1OpE0XpeiVANP1rwaG_bXWckh_VjM6Gg&amp;s"/>
          <p:cNvPicPr>
            <a:picLocks noChangeAspect="1" noChangeArrowheads="1"/>
          </p:cNvPicPr>
          <p:nvPr/>
        </p:nvPicPr>
        <p:blipFill>
          <a:blip r:embed="rId4" cstate="print"/>
          <a:srcRect/>
          <a:stretch>
            <a:fillRect/>
          </a:stretch>
        </p:blipFill>
        <p:spPr bwMode="auto">
          <a:xfrm>
            <a:off x="8617649" y="969935"/>
            <a:ext cx="3161062" cy="2302502"/>
          </a:xfrm>
          <a:prstGeom prst="rect">
            <a:avLst/>
          </a:prstGeom>
          <a:noFill/>
        </p:spPr>
      </p:pic>
      <p:pic>
        <p:nvPicPr>
          <p:cNvPr id="54280" name="Picture 8" descr="https://encrypted-tbn0.gstatic.com/images?q=tbn:ANd9GcR2HZQVXP2LkY7lBHbC3xV_4GCbDoA8fTaRH-t6e-Fz1eiXlJDSo7hL_geAeK4&amp;s"/>
          <p:cNvPicPr>
            <a:picLocks noChangeAspect="1" noChangeArrowheads="1"/>
          </p:cNvPicPr>
          <p:nvPr/>
        </p:nvPicPr>
        <p:blipFill>
          <a:blip r:embed="rId5" cstate="print"/>
          <a:srcRect/>
          <a:stretch>
            <a:fillRect/>
          </a:stretch>
        </p:blipFill>
        <p:spPr bwMode="auto">
          <a:xfrm>
            <a:off x="4216132" y="831659"/>
            <a:ext cx="3347042" cy="2499953"/>
          </a:xfrm>
          <a:prstGeom prst="rect">
            <a:avLst/>
          </a:prstGeom>
          <a:noFill/>
        </p:spPr>
      </p:pic>
      <p:sp>
        <p:nvSpPr>
          <p:cNvPr id="6" name="Rectangle 5"/>
          <p:cNvSpPr/>
          <p:nvPr/>
        </p:nvSpPr>
        <p:spPr>
          <a:xfrm>
            <a:off x="697423" y="4471656"/>
            <a:ext cx="11143281" cy="1384995"/>
          </a:xfrm>
          <a:prstGeom prst="rect">
            <a:avLst/>
          </a:prstGeom>
        </p:spPr>
        <p:txBody>
          <a:bodyPr wrap="square">
            <a:spAutoFit/>
          </a:bodyPr>
          <a:lstStyle/>
          <a:p>
            <a:r>
              <a:rPr lang="en-US" sz="2800" b="1" dirty="0" smtClean="0"/>
              <a:t>Cuban Revolution</a:t>
            </a:r>
            <a:r>
              <a:rPr lang="en-US" sz="2800" dirty="0" smtClean="0"/>
              <a:t>, armed uprising in </a:t>
            </a:r>
            <a:r>
              <a:rPr lang="en-US" sz="2800" dirty="0" smtClean="0">
                <a:hlinkClick r:id="rId6"/>
              </a:rPr>
              <a:t>Cuba</a:t>
            </a:r>
            <a:r>
              <a:rPr lang="en-US" sz="2800" dirty="0" smtClean="0"/>
              <a:t> that overthrew the government of </a:t>
            </a:r>
            <a:r>
              <a:rPr lang="en-US" sz="2800" dirty="0" err="1" smtClean="0">
                <a:hlinkClick r:id="rId7"/>
              </a:rPr>
              <a:t>Fulgencio</a:t>
            </a:r>
            <a:r>
              <a:rPr lang="en-US" sz="2800" dirty="0" smtClean="0">
                <a:hlinkClick r:id="rId7"/>
              </a:rPr>
              <a:t> Batista</a:t>
            </a:r>
            <a:r>
              <a:rPr lang="en-US" sz="2800" dirty="0" smtClean="0"/>
              <a:t> on January 1, 1959. The </a:t>
            </a:r>
            <a:r>
              <a:rPr lang="en-US" sz="2800" dirty="0" smtClean="0">
                <a:hlinkClick r:id="rId8"/>
              </a:rPr>
              <a:t>revolution’s</a:t>
            </a:r>
            <a:r>
              <a:rPr lang="en-US" sz="2800" dirty="0" smtClean="0"/>
              <a:t> leader</a:t>
            </a:r>
            <a:r>
              <a:rPr lang="en-US" sz="2800" dirty="0" smtClean="0"/>
              <a:t>, </a:t>
            </a:r>
            <a:r>
              <a:rPr lang="en-US" sz="2800" dirty="0" smtClean="0">
                <a:hlinkClick r:id="rId9"/>
              </a:rPr>
              <a:t>Fidel Castro</a:t>
            </a:r>
            <a:r>
              <a:rPr lang="en-US" sz="2800" dirty="0" smtClean="0"/>
              <a:t>, went on to rule Cuba from 1959 to 2008.</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458" y="554525"/>
            <a:ext cx="5842861" cy="5693866"/>
          </a:xfrm>
          <a:prstGeom prst="rect">
            <a:avLst/>
          </a:prstGeom>
        </p:spPr>
        <p:txBody>
          <a:bodyPr wrap="square">
            <a:spAutoFit/>
          </a:bodyPr>
          <a:lstStyle/>
          <a:p>
            <a:r>
              <a:rPr lang="en-US" sz="2800" dirty="0" smtClean="0"/>
              <a:t>The first Africans taken to the Americas went in small numbers, not directly from Africa, but via Spain and Portugal and the Atlantic sea islands. The development of Brazilian sugar plantations, however, created a growing demand for African slaves. Other Europeans settling their own colonies in the Caribbean and North America followed the Brazilian pattern and became slaveholders, creating profitable plantations that produced commodities for international markets</a:t>
            </a:r>
            <a:endParaRPr lang="en-US" sz="2800" dirty="0"/>
          </a:p>
        </p:txBody>
      </p:sp>
      <p:sp>
        <p:nvSpPr>
          <p:cNvPr id="56322" name="AutoShape 2" descr="“Tobacco Farm”"/>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24" name="Picture 4" descr="https://encrypted-tbn0.gstatic.com/images?q=tbn:ANd9GcSL3aXiHujiymmsq3Xrm1ceIeQxwHmZ3xGbMtFXyu5Leqk2v6LeSxHG5axsptQ&amp;s"/>
          <p:cNvPicPr>
            <a:picLocks noChangeAspect="1" noChangeArrowheads="1"/>
          </p:cNvPicPr>
          <p:nvPr/>
        </p:nvPicPr>
        <p:blipFill>
          <a:blip r:embed="rId3" cstate="print"/>
          <a:srcRect/>
          <a:stretch>
            <a:fillRect/>
          </a:stretch>
        </p:blipFill>
        <p:spPr bwMode="auto">
          <a:xfrm>
            <a:off x="6587372" y="241057"/>
            <a:ext cx="3935978" cy="2599692"/>
          </a:xfrm>
          <a:prstGeom prst="rect">
            <a:avLst/>
          </a:prstGeom>
          <a:noFill/>
        </p:spPr>
      </p:pic>
      <p:pic>
        <p:nvPicPr>
          <p:cNvPr id="56326" name="Picture 6" descr="https://encrypted-tbn0.gstatic.com/images?q=tbn:ANd9GcTA2K6F_RXwA4Y9xezL22Ob5_IS85VInIlMYxwSpmAFRneREp7mobwuypfcLQ&amp;s"/>
          <p:cNvPicPr>
            <a:picLocks noChangeAspect="1" noChangeArrowheads="1"/>
          </p:cNvPicPr>
          <p:nvPr/>
        </p:nvPicPr>
        <p:blipFill>
          <a:blip r:embed="rId4" cstate="print"/>
          <a:srcRect/>
          <a:stretch>
            <a:fillRect/>
          </a:stretch>
        </p:blipFill>
        <p:spPr bwMode="auto">
          <a:xfrm>
            <a:off x="6726855" y="3573650"/>
            <a:ext cx="3434517" cy="250168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static.com/images?q=tbn:ANd9GcRQ44MBdh0556d52S4xQxqd95g9UST8QNtF6o3u_HlZzTpcpyxsoVxVR-yRWog&amp;s"/>
          <p:cNvPicPr>
            <a:picLocks noChangeAspect="1" noChangeArrowheads="1"/>
          </p:cNvPicPr>
          <p:nvPr/>
        </p:nvPicPr>
        <p:blipFill>
          <a:blip r:embed="rId3" cstate="print"/>
          <a:srcRect/>
          <a:stretch>
            <a:fillRect/>
          </a:stretch>
        </p:blipFill>
        <p:spPr bwMode="auto">
          <a:xfrm>
            <a:off x="247972" y="813203"/>
            <a:ext cx="3858486" cy="2167424"/>
          </a:xfrm>
          <a:prstGeom prst="rect">
            <a:avLst/>
          </a:prstGeom>
          <a:noFill/>
        </p:spPr>
      </p:pic>
      <p:pic>
        <p:nvPicPr>
          <p:cNvPr id="2052" name="Picture 4" descr="https://encrypted-tbn0.gstatic.com/images?q=tbn:ANd9GcTA9i6KizOJVtRF0gedqPZJjzs5aErAyubVQGv-GaYsCt5hAtfm8t-jzN_owg&amp;s"/>
          <p:cNvPicPr>
            <a:picLocks noChangeAspect="1" noChangeArrowheads="1"/>
          </p:cNvPicPr>
          <p:nvPr/>
        </p:nvPicPr>
        <p:blipFill>
          <a:blip r:embed="rId4" cstate="print"/>
          <a:srcRect/>
          <a:stretch>
            <a:fillRect/>
          </a:stretch>
        </p:blipFill>
        <p:spPr bwMode="auto">
          <a:xfrm>
            <a:off x="279562" y="3650683"/>
            <a:ext cx="3827490" cy="2551662"/>
          </a:xfrm>
          <a:prstGeom prst="rect">
            <a:avLst/>
          </a:prstGeom>
          <a:noFill/>
        </p:spPr>
      </p:pic>
      <p:sp>
        <p:nvSpPr>
          <p:cNvPr id="4" name="Rectangle 3"/>
          <p:cNvSpPr/>
          <p:nvPr/>
        </p:nvSpPr>
        <p:spPr>
          <a:xfrm>
            <a:off x="4489342" y="463507"/>
            <a:ext cx="7211878" cy="6124754"/>
          </a:xfrm>
          <a:prstGeom prst="rect">
            <a:avLst/>
          </a:prstGeom>
        </p:spPr>
        <p:txBody>
          <a:bodyPr wrap="square">
            <a:spAutoFit/>
          </a:bodyPr>
          <a:lstStyle/>
          <a:p>
            <a:r>
              <a:rPr lang="en-US" sz="2800" b="1" dirty="0" smtClean="0"/>
              <a:t>Mexico City was once named as the world’s </a:t>
            </a:r>
            <a:r>
              <a:rPr lang="en-US" sz="2800" b="1" u="sng" dirty="0" smtClean="0">
                <a:hlinkClick r:id="rId5"/>
              </a:rPr>
              <a:t>most polluted city in the world</a:t>
            </a:r>
            <a:r>
              <a:rPr lang="en-US" sz="2800" b="1" dirty="0" smtClean="0"/>
              <a:t>, but according to </a:t>
            </a:r>
            <a:r>
              <a:rPr lang="en-US" sz="2800" b="1" dirty="0" err="1" smtClean="0"/>
              <a:t>IQAir</a:t>
            </a:r>
            <a:r>
              <a:rPr lang="en-US" sz="2800" b="1" dirty="0" smtClean="0"/>
              <a:t>, a Swiss company which keeps track of the air quality of cities around the globe, Mexico City has now dropped down to the </a:t>
            </a:r>
            <a:r>
              <a:rPr lang="en-US" sz="2800" b="1" u="sng" dirty="0" smtClean="0">
                <a:hlinkClick r:id="rId6"/>
              </a:rPr>
              <a:t>917</a:t>
            </a:r>
            <a:r>
              <a:rPr lang="en-US" sz="2800" b="1" dirty="0" smtClean="0"/>
              <a:t>th most polluted city in the world in 2021. Though its concentration of airborne particles (PM 2.5) still currently exceeds the guideline of the World Health Organization (WHO), yet the colossal improvement is </a:t>
            </a:r>
            <a:r>
              <a:rPr lang="en-US" sz="2800" b="1" dirty="0" err="1" smtClean="0"/>
              <a:t>undoubtable</a:t>
            </a:r>
            <a:r>
              <a:rPr lang="en-US" sz="2800" b="1" dirty="0" smtClean="0"/>
              <a:t>. What has been done to successfully reduce air pollution in Mexico City? And what lessons can other cities learn from it? </a:t>
            </a:r>
            <a:endParaRPr lang="en-US" sz="2800" dirty="0"/>
          </a:p>
        </p:txBody>
      </p:sp>
      <p:sp>
        <p:nvSpPr>
          <p:cNvPr id="5" name="TextBox 4"/>
          <p:cNvSpPr txBox="1"/>
          <p:nvPr/>
        </p:nvSpPr>
        <p:spPr>
          <a:xfrm>
            <a:off x="542440" y="201478"/>
            <a:ext cx="4045058" cy="369332"/>
          </a:xfrm>
          <a:prstGeom prst="rect">
            <a:avLst/>
          </a:prstGeom>
          <a:noFill/>
        </p:spPr>
        <p:txBody>
          <a:bodyPr wrap="square" rtlCol="0">
            <a:spAutoFit/>
          </a:bodyPr>
          <a:lstStyle/>
          <a:p>
            <a:r>
              <a:rPr lang="en-US" dirty="0" smtClean="0"/>
              <a:t>Air Pollution in Mexico City</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TotalTime>
  <Words>876</Words>
  <Application>Microsoft Office PowerPoint</Application>
  <PresentationFormat>Custom</PresentationFormat>
  <Paragraphs>156</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Richard</dc:creator>
  <cp:lastModifiedBy>Sylvia Porter</cp:lastModifiedBy>
  <cp:revision>80</cp:revision>
  <dcterms:created xsi:type="dcterms:W3CDTF">2023-01-05T13:06:59Z</dcterms:created>
  <dcterms:modified xsi:type="dcterms:W3CDTF">2023-02-05T23:00:41Z</dcterms:modified>
</cp:coreProperties>
</file>